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omments/modernComment_114_3479164.xml" ContentType="application/vnd.ms-powerpoint.comments+xml"/>
  <Override PartName="/ppt/charts/chart7.xml" ContentType="application/vnd.openxmlformats-officedocument.drawingml.chart+xml"/>
  <Override PartName="/ppt/charts/style7.xml" ContentType="application/vnd.ms-office.chartstyle+xml"/>
  <Override PartName="/ppt/charts/style10.xml" ContentType="application/vnd.ms-office.chartstyle+xml"/>
  <Override PartName="/ppt/charts/colors10.xml" ContentType="application/vnd.ms-office.chartcolorstyle+xml"/>
  <Override PartName="/ppt/charts/colors6.xml" ContentType="application/vnd.ms-office.chartcolorstyle+xml"/>
  <Override PartName="/ppt/authors.xml" ContentType="application/vnd.ms-powerpoint.authors+xml"/>
  <Override PartName="/ppt/charts/chart6.xml" ContentType="application/vnd.openxmlformats-officedocument.drawingml.chart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style6.xml" ContentType="application/vnd.ms-office.chart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olors7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7" r:id="rId3"/>
    <p:sldId id="258" r:id="rId4"/>
    <p:sldId id="291" r:id="rId5"/>
    <p:sldId id="262" r:id="rId6"/>
    <p:sldId id="266" r:id="rId7"/>
    <p:sldId id="269" r:id="rId8"/>
    <p:sldId id="276" r:id="rId9"/>
    <p:sldId id="273" r:id="rId10"/>
    <p:sldId id="285" r:id="rId11"/>
    <p:sldId id="286" r:id="rId12"/>
    <p:sldId id="287" r:id="rId13"/>
    <p:sldId id="279" r:id="rId14"/>
    <p:sldId id="260" r:id="rId15"/>
    <p:sldId id="264" r:id="rId16"/>
    <p:sldId id="267" r:id="rId17"/>
    <p:sldId id="274" r:id="rId18"/>
    <p:sldId id="270" r:id="rId19"/>
    <p:sldId id="272" r:id="rId20"/>
    <p:sldId id="281" r:id="rId21"/>
    <p:sldId id="288" r:id="rId22"/>
    <p:sldId id="290" r:id="rId23"/>
    <p:sldId id="289" r:id="rId24"/>
    <p:sldId id="280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85F40C-6A93-DAE7-406C-258BBAF49FBB}" name="Nick Baker" initials="NB" userId="S::nick@lightningdocs.ai::0cccc867-09e4-4361-8ffc-e2ee9a43cd26" providerId="AD"/>
  <p188:author id="{4C81AC62-BA50-A442-A2CA-0A4F6DBD00AA}" name="Nick Baker" initials="NB" userId="S::n.baker@lightningdocs.com::0cccc867-09e4-4361-8ffc-e2ee9a43cd26" providerId="AD"/>
  <p188:author id="{1393416E-49C9-C4E0-44BB-3D19A60BA983}" name="Audie Munoz" initials="AM" userId="S::a.munoz@lightningdocs.com::b1a2c7f3-3c1d-4e47-9936-a57762656b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3335"/>
    <a:srgbClr val="990033"/>
    <a:srgbClr val="006600"/>
    <a:srgbClr val="00B051"/>
    <a:srgbClr val="4C88A4"/>
    <a:srgbClr val="DEB63D"/>
    <a:srgbClr val="BFBFBF"/>
    <a:srgbClr val="002060"/>
    <a:srgbClr val="F37825"/>
    <a:srgbClr val="F4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srgbClr val="B03335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2737538800599246E-2"/>
                  <c:y val="6.39378624666371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6-4743-AFEC-C91F1D4A074B}"/>
                </c:ext>
              </c:extLst>
            </c:dLbl>
            <c:dLbl>
              <c:idx val="1"/>
              <c:layout>
                <c:manualLayout>
                  <c:x val="-6.7757895173109249E-3"/>
                  <c:y val="-1.73527027469808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6-4743-AFEC-C91F1D4A074B}"/>
                </c:ext>
              </c:extLst>
            </c:dLbl>
            <c:dLbl>
              <c:idx val="2"/>
              <c:layout>
                <c:manualLayout>
                  <c:x val="-6.078014328990613E-3"/>
                  <c:y val="2.9937148488963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5F-42C1-91C1-A65DF73EF1DE}"/>
                </c:ext>
              </c:extLst>
            </c:dLbl>
            <c:dLbl>
              <c:idx val="3"/>
              <c:layout>
                <c:manualLayout>
                  <c:x val="-7.2936171947886822E-3"/>
                  <c:y val="5.9874296977927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5F-42C1-91C1-A65DF73EF1DE}"/>
                </c:ext>
              </c:extLst>
            </c:dLbl>
            <c:dLbl>
              <c:idx val="4"/>
              <c:layout>
                <c:manualLayout>
                  <c:x val="-1.458723438957740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5F-42C1-91C1-A65DF73EF1DE}"/>
                </c:ext>
              </c:extLst>
            </c:dLbl>
            <c:dLbl>
              <c:idx val="5"/>
              <c:layout>
                <c:manualLayout>
                  <c:x val="-1.4587234389577364E-2"/>
                  <c:y val="-2.99371484889636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3E-4840-B770-447F3A3F7416}"/>
                </c:ext>
              </c:extLst>
            </c:dLbl>
            <c:dLbl>
              <c:idx val="6"/>
              <c:layout>
                <c:manualLayout>
                  <c:x val="-1.0940425792183022E-2"/>
                  <c:y val="-5.9874296977927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3E-4840-B770-447F3A3F74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2037</c:v>
                </c:pt>
                <c:pt idx="1">
                  <c:v>2130</c:v>
                </c:pt>
                <c:pt idx="2">
                  <c:v>2414</c:v>
                </c:pt>
                <c:pt idx="3">
                  <c:v>2534</c:v>
                </c:pt>
                <c:pt idx="4">
                  <c:v>2448</c:v>
                </c:pt>
                <c:pt idx="5">
                  <c:v>2292</c:v>
                </c:pt>
                <c:pt idx="6">
                  <c:v>2410</c:v>
                </c:pt>
                <c:pt idx="7">
                  <c:v>2367</c:v>
                </c:pt>
                <c:pt idx="8">
                  <c:v>2317</c:v>
                </c:pt>
                <c:pt idx="9">
                  <c:v>2441</c:v>
                </c:pt>
                <c:pt idx="10">
                  <c:v>1986</c:v>
                </c:pt>
                <c:pt idx="11">
                  <c:v>2489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06-4743-AFEC-C91F1D4A07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3782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3782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106-4743-AFEC-C91F1D4A074B}"/>
              </c:ext>
            </c:extLst>
          </c:dPt>
          <c:dLbls>
            <c:dLbl>
              <c:idx val="0"/>
              <c:layout>
                <c:manualLayout>
                  <c:x val="8.5092679189673493E-3"/>
                  <c:y val="2.99383271168569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/>
                      </a:solidFill>
                      <a:latin typeface="Avenir Next LT Pro Demi" panose="020B07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052657988357482E-2"/>
                      <c:h val="6.26180742268238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106-4743-AFEC-C91F1D4A074B}"/>
                </c:ext>
              </c:extLst>
            </c:dLbl>
            <c:dLbl>
              <c:idx val="1"/>
              <c:layout>
                <c:manualLayout>
                  <c:x val="0"/>
                  <c:y val="-1.19748593955854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/>
                      </a:solidFill>
                      <a:latin typeface="Avenir Next LT Pro Demi" panose="020B07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818801471734361E-2"/>
                      <c:h val="8.38356654141517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106-4743-AFEC-C91F1D4A074B}"/>
                </c:ext>
              </c:extLst>
            </c:dLbl>
            <c:dLbl>
              <c:idx val="2"/>
              <c:layout>
                <c:manualLayout>
                  <c:x val="1.215602865798069E-3"/>
                  <c:y val="2.09560039422745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/>
                      </a:solidFill>
                      <a:latin typeface="Avenir Next LT Pro Demi" panose="020B07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218241269038532E-2"/>
                      <c:h val="7.85312892411588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106-4743-AFEC-C91F1D4A074B}"/>
                </c:ext>
              </c:extLst>
            </c:dLbl>
            <c:dLbl>
              <c:idx val="3"/>
              <c:layout>
                <c:manualLayout>
                  <c:x val="2.4312057315962273E-3"/>
                  <c:y val="8.98114454668909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/>
                      </a:solidFill>
                      <a:latin typeface="Avenir Next LT Pro Demi" panose="020B07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286215075328823E-2"/>
                      <c:h val="6.52703488086767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106-4743-AFEC-C91F1D4A07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2054</c:v>
                </c:pt>
                <c:pt idx="1">
                  <c:v>2334</c:v>
                </c:pt>
                <c:pt idx="2">
                  <c:v>2639</c:v>
                </c:pt>
                <c:pt idx="3">
                  <c:v>2680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06-4743-AFEC-C91F1D4A07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9"/>
        <c:axId val="1900677983"/>
        <c:axId val="1900676319"/>
      </c:barChart>
      <c:catAx>
        <c:axId val="190067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676319"/>
        <c:crosses val="autoZero"/>
        <c:auto val="1"/>
        <c:lblAlgn val="ctr"/>
        <c:lblOffset val="100"/>
        <c:noMultiLvlLbl val="1"/>
      </c:catAx>
      <c:valAx>
        <c:axId val="190067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67798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accent1">
          <a:shade val="15000"/>
        </a:schemeClr>
      </a:solidFill>
      <a:prstDash val="solid"/>
      <a:miter lim="800000"/>
    </a:ln>
    <a:effectLst>
      <a:outerShdw blurRad="50800" dist="38100" dir="2700000" algn="tl" rotWithShape="0">
        <a:prstClr val="black">
          <a:alpha val="40000"/>
        </a:prstClr>
      </a:outerShdw>
      <a:softEdge rad="12700"/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877460580752378E-2"/>
          <c:y val="9.1836601714439067E-2"/>
          <c:w val="0.92088970345724819"/>
          <c:h val="0.75599746202092688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DSCR</c:v>
                </c:pt>
              </c:strCache>
            </c:strRef>
          </c:tx>
          <c:spPr>
            <a:ln w="34925" cap="rnd">
              <a:solidFill>
                <a:srgbClr val="4C88A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4C88A4"/>
              </a:solidFill>
              <a:ln w="9525">
                <a:solidFill>
                  <a:srgbClr val="4C88A4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C88A4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[$-409]mmm\-yy;@</c:formatCode>
                <c:ptCount val="13"/>
                <c:pt idx="0">
                  <c:v>45772</c:v>
                </c:pt>
                <c:pt idx="1">
                  <c:v>45802</c:v>
                </c:pt>
                <c:pt idx="2">
                  <c:v>45833</c:v>
                </c:pt>
                <c:pt idx="3">
                  <c:v>45863</c:v>
                </c:pt>
                <c:pt idx="4">
                  <c:v>45894</c:v>
                </c:pt>
                <c:pt idx="5">
                  <c:v>45925</c:v>
                </c:pt>
                <c:pt idx="6">
                  <c:v>45955</c:v>
                </c:pt>
                <c:pt idx="7">
                  <c:v>45986</c:v>
                </c:pt>
                <c:pt idx="8">
                  <c:v>46016</c:v>
                </c:pt>
                <c:pt idx="9">
                  <c:v>46048</c:v>
                </c:pt>
                <c:pt idx="10">
                  <c:v>46079</c:v>
                </c:pt>
                <c:pt idx="11">
                  <c:v>46107</c:v>
                </c:pt>
                <c:pt idx="12">
                  <c:v>46138</c:v>
                </c:pt>
              </c:numCache>
            </c:numRef>
          </c:cat>
          <c:val>
            <c:numRef>
              <c:f>Sheet1!$C$2:$C$14</c:f>
              <c:numCache>
                <c:formatCode>0.00%</c:formatCode>
                <c:ptCount val="13"/>
                <c:pt idx="0">
                  <c:v>7.5600000000000001E-2</c:v>
                </c:pt>
                <c:pt idx="1">
                  <c:v>7.5200000000000003E-2</c:v>
                </c:pt>
                <c:pt idx="2">
                  <c:v>7.6100000000000001E-2</c:v>
                </c:pt>
                <c:pt idx="3">
                  <c:v>7.6100000000000001E-2</c:v>
                </c:pt>
                <c:pt idx="4">
                  <c:v>7.4800000000000005E-2</c:v>
                </c:pt>
                <c:pt idx="5">
                  <c:v>7.3800000000000004E-2</c:v>
                </c:pt>
                <c:pt idx="6">
                  <c:v>7.2400000000000006E-2</c:v>
                </c:pt>
                <c:pt idx="7">
                  <c:v>7.17E-2</c:v>
                </c:pt>
                <c:pt idx="8">
                  <c:v>7.0999999999999994E-2</c:v>
                </c:pt>
                <c:pt idx="9">
                  <c:v>7.0400000000000004E-2</c:v>
                </c:pt>
                <c:pt idx="10">
                  <c:v>7.0099999999999996E-2</c:v>
                </c:pt>
                <c:pt idx="11">
                  <c:v>6.9400000000000003E-2</c:v>
                </c:pt>
                <c:pt idx="12">
                  <c:v>7.0800000000000002E-2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6D-4F9E-B561-3E9576A10708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Bridge</c:v>
                </c:pt>
              </c:strCache>
            </c:strRef>
          </c:tx>
          <c:spPr>
            <a:ln w="38100" cap="rnd">
              <a:solidFill>
                <a:srgbClr val="B0333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B03335"/>
              </a:solidFill>
              <a:ln w="9525">
                <a:solidFill>
                  <a:srgbClr val="B03335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B03335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[$-409]mmm\-yy;@</c:formatCode>
                <c:ptCount val="13"/>
                <c:pt idx="0">
                  <c:v>45772</c:v>
                </c:pt>
                <c:pt idx="1">
                  <c:v>45802</c:v>
                </c:pt>
                <c:pt idx="2">
                  <c:v>45833</c:v>
                </c:pt>
                <c:pt idx="3">
                  <c:v>45863</c:v>
                </c:pt>
                <c:pt idx="4">
                  <c:v>45894</c:v>
                </c:pt>
                <c:pt idx="5">
                  <c:v>45925</c:v>
                </c:pt>
                <c:pt idx="6">
                  <c:v>45955</c:v>
                </c:pt>
                <c:pt idx="7">
                  <c:v>45986</c:v>
                </c:pt>
                <c:pt idx="8">
                  <c:v>46016</c:v>
                </c:pt>
                <c:pt idx="9">
                  <c:v>46048</c:v>
                </c:pt>
                <c:pt idx="10">
                  <c:v>46079</c:v>
                </c:pt>
                <c:pt idx="11">
                  <c:v>46107</c:v>
                </c:pt>
                <c:pt idx="12">
                  <c:v>46138</c:v>
                </c:pt>
              </c:numCache>
            </c:num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0.1065</c:v>
                </c:pt>
                <c:pt idx="1">
                  <c:v>0.10630000000000001</c:v>
                </c:pt>
                <c:pt idx="2">
                  <c:v>0.10589999999999999</c:v>
                </c:pt>
                <c:pt idx="3">
                  <c:v>0.1052</c:v>
                </c:pt>
                <c:pt idx="4">
                  <c:v>0.1043</c:v>
                </c:pt>
                <c:pt idx="5">
                  <c:v>0.1043</c:v>
                </c:pt>
                <c:pt idx="6">
                  <c:v>0.1041</c:v>
                </c:pt>
                <c:pt idx="7">
                  <c:v>0.10349999999999999</c:v>
                </c:pt>
                <c:pt idx="8">
                  <c:v>0.1028</c:v>
                </c:pt>
                <c:pt idx="9">
                  <c:v>0.1027</c:v>
                </c:pt>
                <c:pt idx="10">
                  <c:v>0.10100000000000001</c:v>
                </c:pt>
                <c:pt idx="11">
                  <c:v>0.1012</c:v>
                </c:pt>
                <c:pt idx="12">
                  <c:v>0.10100000000000001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6D-4F9E-B561-3E9576A107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Consumer Mortgage</c:v>
                </c:pt>
              </c:strCache>
            </c:strRef>
          </c:tx>
          <c:spPr>
            <a:ln w="34925" cap="rnd">
              <a:solidFill>
                <a:srgbClr val="00B05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00B051"/>
              </a:solidFill>
              <a:ln w="9525">
                <a:solidFill>
                  <a:srgbClr val="00B05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1.0104455500323947E-2"/>
                  <c:y val="-2.5697241739655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6D-4F9E-B561-3E9576A10708}"/>
                </c:ext>
              </c:extLst>
            </c:dLbl>
            <c:dLbl>
              <c:idx val="1"/>
              <c:layout>
                <c:manualLayout>
                  <c:x val="-7.8601251002245794E-3"/>
                  <c:y val="-3.6475507809620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6D-4F9E-B561-3E9576A10708}"/>
                </c:ext>
              </c:extLst>
            </c:dLbl>
            <c:dLbl>
              <c:idx val="2"/>
              <c:layout>
                <c:manualLayout>
                  <c:x val="-6.7922574943213576E-3"/>
                  <c:y val="-3.6620081392891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6D-4F9E-B561-3E9576A10708}"/>
                </c:ext>
              </c:extLst>
            </c:dLbl>
            <c:dLbl>
              <c:idx val="3"/>
              <c:layout>
                <c:manualLayout>
                  <c:x val="-1.2906444126208916E-2"/>
                  <c:y val="-2.955470929103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6D-4F9E-B561-3E9576A10708}"/>
                </c:ext>
              </c:extLst>
            </c:dLbl>
            <c:dLbl>
              <c:idx val="4"/>
              <c:layout>
                <c:manualLayout>
                  <c:x val="-2.1415096467979549E-2"/>
                  <c:y val="-3.298110321454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6D-4F9E-B561-3E9576A10708}"/>
                </c:ext>
              </c:extLst>
            </c:dLbl>
            <c:dLbl>
              <c:idx val="5"/>
              <c:layout>
                <c:manualLayout>
                  <c:x val="-5.5667343842259525E-4"/>
                  <c:y val="-2.7478754810126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6D-4F9E-B561-3E9576A10708}"/>
                </c:ext>
              </c:extLst>
            </c:dLbl>
            <c:dLbl>
              <c:idx val="6"/>
              <c:layout>
                <c:manualLayout>
                  <c:x val="-6.8218906413329223E-3"/>
                  <c:y val="-2.8068044880527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6D-4F9E-B561-3E9576A10708}"/>
                </c:ext>
              </c:extLst>
            </c:dLbl>
            <c:dLbl>
              <c:idx val="7"/>
              <c:layout>
                <c:manualLayout>
                  <c:x val="-2.2739635471111406E-3"/>
                  <c:y val="-2.7951775139615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6D-4F9E-B561-3E9576A10708}"/>
                </c:ext>
              </c:extLst>
            </c:dLbl>
            <c:dLbl>
              <c:idx val="8"/>
              <c:layout>
                <c:manualLayout>
                  <c:x val="-3.4109453206666277E-3"/>
                  <c:y val="-3.0566927998690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6D-4F9E-B561-3E9576A10708}"/>
                </c:ext>
              </c:extLst>
            </c:dLbl>
            <c:dLbl>
              <c:idx val="9"/>
              <c:layout>
                <c:manualLayout>
                  <c:x val="-9.3278163754739966E-3"/>
                  <c:y val="-3.6945066518102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6D-4F9E-B561-3E9576A10708}"/>
                </c:ext>
              </c:extLst>
            </c:dLbl>
            <c:dLbl>
              <c:idx val="10"/>
              <c:layout>
                <c:manualLayout>
                  <c:x val="-1.136981773555487E-3"/>
                  <c:y val="-3.8790517764835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26D-4F9E-B561-3E9576A10708}"/>
                </c:ext>
              </c:extLst>
            </c:dLbl>
            <c:dLbl>
              <c:idx val="11"/>
              <c:layout>
                <c:manualLayout>
                  <c:x val="-3.4109453206666277E-3"/>
                  <c:y val="-2.8446379694212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26D-4F9E-B561-3E9576A10708}"/>
                </c:ext>
              </c:extLst>
            </c:dLbl>
            <c:dLbl>
              <c:idx val="12"/>
              <c:layout>
                <c:manualLayout>
                  <c:x val="-1.6675540041552271E-16"/>
                  <c:y val="-3.1032414211868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26D-4F9E-B561-3E9576A107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B051"/>
                    </a:solidFill>
                    <a:latin typeface="Avenir Next LT Pro Demi" panose="020B0704020202020204" pitchFamily="34" charset="0"/>
                    <a:ea typeface="+mn-ea"/>
                    <a:cs typeface="Avenir Black" panose="020B0803020203020204" pitchFamily="34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[$-409]mmm\-yy;@</c:formatCode>
                <c:ptCount val="13"/>
                <c:pt idx="0">
                  <c:v>45772</c:v>
                </c:pt>
                <c:pt idx="1">
                  <c:v>45802</c:v>
                </c:pt>
                <c:pt idx="2">
                  <c:v>45833</c:v>
                </c:pt>
                <c:pt idx="3">
                  <c:v>45863</c:v>
                </c:pt>
                <c:pt idx="4">
                  <c:v>45894</c:v>
                </c:pt>
                <c:pt idx="5">
                  <c:v>45925</c:v>
                </c:pt>
                <c:pt idx="6">
                  <c:v>45955</c:v>
                </c:pt>
                <c:pt idx="7">
                  <c:v>45986</c:v>
                </c:pt>
                <c:pt idx="8">
                  <c:v>46016</c:v>
                </c:pt>
                <c:pt idx="9">
                  <c:v>46048</c:v>
                </c:pt>
                <c:pt idx="10">
                  <c:v>46079</c:v>
                </c:pt>
                <c:pt idx="11">
                  <c:v>46107</c:v>
                </c:pt>
                <c:pt idx="12">
                  <c:v>46138</c:v>
                </c:pt>
              </c:numCache>
            </c:numRef>
          </c:cat>
          <c:val>
            <c:numRef>
              <c:f>Sheet1!$D$2:$D$14</c:f>
              <c:numCache>
                <c:formatCode>0.00%</c:formatCode>
                <c:ptCount val="13"/>
                <c:pt idx="0">
                  <c:v>6.7299999999999999E-2</c:v>
                </c:pt>
                <c:pt idx="1">
                  <c:v>6.8199999999999997E-2</c:v>
                </c:pt>
                <c:pt idx="2">
                  <c:v>6.8199999999999997E-2</c:v>
                </c:pt>
                <c:pt idx="3">
                  <c:v>6.7199999999999996E-2</c:v>
                </c:pt>
                <c:pt idx="4">
                  <c:v>6.59E-2</c:v>
                </c:pt>
                <c:pt idx="5">
                  <c:v>6.3500000000000001E-2</c:v>
                </c:pt>
                <c:pt idx="6">
                  <c:v>6.25E-2</c:v>
                </c:pt>
                <c:pt idx="7">
                  <c:v>6.2399999999999997E-2</c:v>
                </c:pt>
                <c:pt idx="8">
                  <c:v>6.1899999999999997E-2</c:v>
                </c:pt>
                <c:pt idx="9">
                  <c:v>6.0999999999999999E-2</c:v>
                </c:pt>
                <c:pt idx="10">
                  <c:v>6.0499999999999998E-2</c:v>
                </c:pt>
                <c:pt idx="11">
                  <c:v>6.1800000000000001E-2</c:v>
                </c:pt>
                <c:pt idx="12">
                  <c:v>6.3299999999999995E-2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26D-4F9E-B561-3E9576A107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10-Year Treasury</c:v>
                </c:pt>
              </c:strCache>
            </c:strRef>
          </c:tx>
          <c:spPr>
            <a:ln w="34925" cap="rnd">
              <a:solidFill>
                <a:srgbClr val="DEB63D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DEB63D"/>
              </a:solidFill>
              <a:ln w="9525">
                <a:solidFill>
                  <a:srgbClr val="DEB63D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3.6156378503560141E-2"/>
                  <c:y val="3.8519493202394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26D-4F9E-B561-3E9576A10708}"/>
                </c:ext>
              </c:extLst>
            </c:dLbl>
            <c:dLbl>
              <c:idx val="1"/>
              <c:layout>
                <c:manualLayout>
                  <c:x val="-2.8286316003582519E-2"/>
                  <c:y val="4.4849169027695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26D-4F9E-B561-3E9576A10708}"/>
                </c:ext>
              </c:extLst>
            </c:dLbl>
            <c:dLbl>
              <c:idx val="2"/>
              <c:layout>
                <c:manualLayout>
                  <c:x val="-1.0183507067729461E-2"/>
                  <c:y val="3.6078235892774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26D-4F9E-B561-3E9576A10708}"/>
                </c:ext>
              </c:extLst>
            </c:dLbl>
            <c:dLbl>
              <c:idx val="3"/>
              <c:layout>
                <c:manualLayout>
                  <c:x val="-9.0267400207915474E-3"/>
                  <c:y val="3.723584268276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26D-4F9E-B561-3E9576A10708}"/>
                </c:ext>
              </c:extLst>
            </c:dLbl>
            <c:dLbl>
              <c:idx val="4"/>
              <c:layout>
                <c:manualLayout>
                  <c:x val="-2.2631040282816605E-2"/>
                  <c:y val="4.2118357302004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26D-4F9E-B561-3E9576A10708}"/>
                </c:ext>
              </c:extLst>
            </c:dLbl>
            <c:dLbl>
              <c:idx val="5"/>
              <c:layout>
                <c:manualLayout>
                  <c:x val="-1.933262929989505E-2"/>
                  <c:y val="4.2964010951754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26D-4F9E-B561-3E9576A10708}"/>
                </c:ext>
              </c:extLst>
            </c:dLbl>
            <c:dLbl>
              <c:idx val="6"/>
              <c:layout>
                <c:manualLayout>
                  <c:x val="-1.1330336714914086E-2"/>
                  <c:y val="3.5738997034001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26D-4F9E-B561-3E9576A10708}"/>
                </c:ext>
              </c:extLst>
            </c:dLbl>
            <c:dLbl>
              <c:idx val="7"/>
              <c:layout>
                <c:manualLayout>
                  <c:x val="-1.9328690150443278E-2"/>
                  <c:y val="4.6170286504117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26D-4F9E-B561-3E9576A10708}"/>
                </c:ext>
              </c:extLst>
            </c:dLbl>
            <c:dLbl>
              <c:idx val="8"/>
              <c:layout>
                <c:manualLayout>
                  <c:x val="-2.1563172676913468E-2"/>
                  <c:y val="3.3880310177532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26D-4F9E-B561-3E9576A10708}"/>
                </c:ext>
              </c:extLst>
            </c:dLbl>
            <c:dLbl>
              <c:idx val="9"/>
              <c:layout>
                <c:manualLayout>
                  <c:x val="-2.1602653697554253E-2"/>
                  <c:y val="3.6204483247179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26D-4F9E-B561-3E9576A10708}"/>
                </c:ext>
              </c:extLst>
            </c:dLbl>
            <c:dLbl>
              <c:idx val="10"/>
              <c:layout>
                <c:manualLayout>
                  <c:x val="-2.9561526112442831E-2"/>
                  <c:y val="2.8446379694212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26D-4F9E-B561-3E9576A10708}"/>
                </c:ext>
              </c:extLst>
            </c:dLbl>
            <c:dLbl>
              <c:idx val="11"/>
              <c:layout>
                <c:manualLayout>
                  <c:x val="-3.1835489659553635E-2"/>
                  <c:y val="3.8790517764835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26D-4F9E-B561-3E9576A10708}"/>
                </c:ext>
              </c:extLst>
            </c:dLbl>
            <c:dLbl>
              <c:idx val="12"/>
              <c:layout>
                <c:manualLayout>
                  <c:x val="-2.3876617244665395E-2"/>
                  <c:y val="4.654862131780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26D-4F9E-B561-3E9576A107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DEB63D"/>
                    </a:solidFill>
                    <a:latin typeface="Avenir Next LT Pro Demi" panose="020B0704020202020204" pitchFamily="34" charset="0"/>
                    <a:ea typeface="+mn-ea"/>
                    <a:cs typeface="Avenir Black" panose="020B0803020203020204" pitchFamily="34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[$-409]mmm\-yy;@</c:formatCode>
                <c:ptCount val="13"/>
                <c:pt idx="0">
                  <c:v>45772</c:v>
                </c:pt>
                <c:pt idx="1">
                  <c:v>45802</c:v>
                </c:pt>
                <c:pt idx="2">
                  <c:v>45833</c:v>
                </c:pt>
                <c:pt idx="3">
                  <c:v>45863</c:v>
                </c:pt>
                <c:pt idx="4">
                  <c:v>45894</c:v>
                </c:pt>
                <c:pt idx="5">
                  <c:v>45925</c:v>
                </c:pt>
                <c:pt idx="6">
                  <c:v>45955</c:v>
                </c:pt>
                <c:pt idx="7">
                  <c:v>45986</c:v>
                </c:pt>
                <c:pt idx="8">
                  <c:v>46016</c:v>
                </c:pt>
                <c:pt idx="9">
                  <c:v>46048</c:v>
                </c:pt>
                <c:pt idx="10">
                  <c:v>46079</c:v>
                </c:pt>
                <c:pt idx="11">
                  <c:v>46107</c:v>
                </c:pt>
                <c:pt idx="12">
                  <c:v>46138</c:v>
                </c:pt>
              </c:numCache>
            </c:numRef>
          </c:cat>
          <c:val>
            <c:numRef>
              <c:f>Sheet1!$E$2:$E$14</c:f>
              <c:numCache>
                <c:formatCode>0.00%</c:formatCode>
                <c:ptCount val="13"/>
                <c:pt idx="0">
                  <c:v>4.2799999999999998E-2</c:v>
                </c:pt>
                <c:pt idx="1">
                  <c:v>4.4200000000000003E-2</c:v>
                </c:pt>
                <c:pt idx="2">
                  <c:v>4.3799999999999999E-2</c:v>
                </c:pt>
                <c:pt idx="3">
                  <c:v>4.3900000000000002E-2</c:v>
                </c:pt>
                <c:pt idx="4">
                  <c:v>4.2599999999999999E-2</c:v>
                </c:pt>
                <c:pt idx="5">
                  <c:v>4.1200000000000001E-2</c:v>
                </c:pt>
                <c:pt idx="6">
                  <c:v>4.0599999999999997E-2</c:v>
                </c:pt>
                <c:pt idx="7">
                  <c:v>4.0899999999999999E-2</c:v>
                </c:pt>
                <c:pt idx="8">
                  <c:v>4.1399999999999999E-2</c:v>
                </c:pt>
                <c:pt idx="9">
                  <c:v>4.2099999999999999E-2</c:v>
                </c:pt>
                <c:pt idx="10">
                  <c:v>4.1300000000000003E-2</c:v>
                </c:pt>
                <c:pt idx="11">
                  <c:v>4.2500000000000003E-2</c:v>
                </c:pt>
                <c:pt idx="12">
                  <c:v>4.3200000000000002E-2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726D-4F9E-B561-3E9576A10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677983"/>
        <c:axId val="1900676319"/>
      </c:lineChart>
      <c:dateAx>
        <c:axId val="1900677983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676319"/>
        <c:crosses val="autoZero"/>
        <c:auto val="1"/>
        <c:lblOffset val="100"/>
        <c:baseTimeUnit val="months"/>
      </c:dateAx>
      <c:valAx>
        <c:axId val="1900676319"/>
        <c:scaling>
          <c:orientation val="minMax"/>
          <c:max val="0.12000000000000001"/>
          <c:min val="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677983"/>
        <c:crosses val="autoZero"/>
        <c:crossBetween val="between"/>
        <c:majorUnit val="5.000000000000001E-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Avenir Next LT Pro Demi" panose="020B07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noFill/>
      <a:prstDash val="solid"/>
      <a:miter lim="800000"/>
    </a:ln>
    <a:effectLst>
      <a:outerShdw blurRad="50800" dist="38100" dir="2700000" algn="tl" rotWithShape="0">
        <a:prstClr val="black">
          <a:alpha val="40000"/>
        </a:prstClr>
      </a:outerShdw>
      <a:softEdge rad="12700"/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zo Sans" panose="020B0603030503020204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  <a:latin typeface="Azo Sans" panose="020B0603030503020204"/>
              </a:rPr>
              <a:t>58</a:t>
            </a:r>
            <a:r>
              <a:rPr lang="en-US" sz="1600" b="1" baseline="0" dirty="0">
                <a:solidFill>
                  <a:schemeClr val="tx1"/>
                </a:solidFill>
                <a:latin typeface="Azo Sans" panose="020B0603030503020204"/>
              </a:rPr>
              <a:t> Lenders* Grew</a:t>
            </a:r>
            <a:endParaRPr lang="en-US" sz="1600" b="1" dirty="0">
              <a:solidFill>
                <a:schemeClr val="tx1"/>
              </a:solidFill>
              <a:latin typeface="Azo Sans" panose="020B060303050302020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zo Sans" panose="020B06030305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Private Lenders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D9-4666-9092-6253D38683E1}"/>
              </c:ext>
            </c:extLst>
          </c:dPt>
          <c:dPt>
            <c:idx val="1"/>
            <c:bubble3D val="0"/>
            <c:spPr>
              <a:solidFill>
                <a:srgbClr val="00B0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D9-4666-9092-6253D38683E1}"/>
              </c:ext>
            </c:extLst>
          </c:dPt>
          <c:cat>
            <c:strRef>
              <c:f>Sheet1!$A$2:$A$3</c:f>
              <c:strCache>
                <c:ptCount val="2"/>
                <c:pt idx="0">
                  <c:v>Lightning Docs Users</c:v>
                </c:pt>
                <c:pt idx="1">
                  <c:v>Not Lightning Docs Users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D9-4666-9092-6253D3868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885112815888621"/>
          <c:w val="1"/>
          <c:h val="0.12899391577503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zo Sans" panose="020B06030305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63500">
      <a:solidFill>
        <a:srgbClr val="B03335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zo Sans" panose="020B0603030503020204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  <a:latin typeface="Azo Sans" panose="020B0603030503020204"/>
              </a:rPr>
              <a:t>41 Lenders* Shrank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zo Sans" panose="020B0603030503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10969428103087"/>
          <c:y val="9.4742734642096094E-2"/>
          <c:w val="0.82119185939800654"/>
          <c:h val="0.831094245779666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Private Lenders</c:v>
                </c:pt>
              </c:strCache>
            </c:strRef>
          </c:tx>
          <c:explosion val="5"/>
          <c:dPt>
            <c:idx val="0"/>
            <c:bubble3D val="0"/>
            <c:explosion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A-4188-BCA4-28139C0302C9}"/>
              </c:ext>
            </c:extLst>
          </c:dPt>
          <c:dPt>
            <c:idx val="1"/>
            <c:bubble3D val="0"/>
            <c:explosion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A-4188-BCA4-28139C0302C9}"/>
              </c:ext>
            </c:extLst>
          </c:dPt>
          <c:cat>
            <c:strRef>
              <c:f>Sheet1!$A$2:$A$3</c:f>
              <c:strCache>
                <c:ptCount val="2"/>
                <c:pt idx="0">
                  <c:v>Lightning Docs Users </c:v>
                </c:pt>
                <c:pt idx="1">
                  <c:v>Not Lightning Docs Users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AA-4188-BCA4-28139C030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882075747461329E-4"/>
          <c:y val="0.88225492345471546"/>
          <c:w val="0.99968124968574723"/>
          <c:h val="0.11483260391564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zo Sans" panose="020B06030305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63500">
      <a:solidFill>
        <a:srgbClr val="B03335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Interest Rate</c:v>
                </c:pt>
              </c:strCache>
            </c:strRef>
          </c:tx>
          <c:spPr>
            <a:ln w="38100" cap="rnd">
              <a:solidFill>
                <a:srgbClr val="B0333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B03335"/>
              </a:solidFill>
              <a:ln w="12700">
                <a:solidFill>
                  <a:srgbClr val="B03335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4.0085113847170374E-2"/>
                  <c:y val="-3.0213623745311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80-45E9-8301-F94161F328F2}"/>
                </c:ext>
              </c:extLst>
            </c:dLbl>
            <c:dLbl>
              <c:idx val="2"/>
              <c:layout>
                <c:manualLayout>
                  <c:x val="-1.515841154755615E-3"/>
                  <c:y val="-4.382356044464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0A-4A76-BBD0-423621498139}"/>
                </c:ext>
              </c:extLst>
            </c:dLbl>
            <c:dLbl>
              <c:idx val="3"/>
              <c:layout>
                <c:manualLayout>
                  <c:x val="-2.1565025985221135E-2"/>
                  <c:y val="-3.3479149506817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0A-4A76-BBD0-423621498139}"/>
                </c:ext>
              </c:extLst>
            </c:dLbl>
            <c:dLbl>
              <c:idx val="4"/>
              <c:layout>
                <c:manualLayout>
                  <c:x val="-3.2628051549917332E-2"/>
                  <c:y val="-3.5773605712613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80-45E9-8301-F94161F328F2}"/>
                </c:ext>
              </c:extLst>
            </c:dLbl>
            <c:dLbl>
              <c:idx val="5"/>
              <c:layout>
                <c:manualLayout>
                  <c:x val="-3.5039387949475601E-2"/>
                  <c:y val="-2.7410220457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80-45E9-8301-F94161F328F2}"/>
                </c:ext>
              </c:extLst>
            </c:dLbl>
            <c:dLbl>
              <c:idx val="6"/>
              <c:layout>
                <c:manualLayout>
                  <c:x val="-3.4000953254897139E-2"/>
                  <c:y val="-4.1278726438534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80-45E9-8301-F94161F328F2}"/>
                </c:ext>
              </c:extLst>
            </c:dLbl>
            <c:dLbl>
              <c:idx val="7"/>
              <c:layout>
                <c:manualLayout>
                  <c:x val="-3.8823682372746644E-2"/>
                  <c:y val="-3.30170270327543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80-45E9-8301-F94161F328F2}"/>
                </c:ext>
              </c:extLst>
            </c:dLbl>
            <c:dLbl>
              <c:idx val="8"/>
              <c:layout>
                <c:manualLayout>
                  <c:x val="-3.7562243300506046E-2"/>
                  <c:y val="-4.6478373484544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80-45E9-8301-F94161F328F2}"/>
                </c:ext>
              </c:extLst>
            </c:dLbl>
            <c:dLbl>
              <c:idx val="9"/>
              <c:layout>
                <c:manualLayout>
                  <c:x val="-3.8823682372746832E-2"/>
                  <c:y val="-3.30170270327543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80-45E9-8301-F94161F328F2}"/>
                </c:ext>
              </c:extLst>
            </c:dLbl>
            <c:dLbl>
              <c:idx val="10"/>
              <c:layout>
                <c:manualLayout>
                  <c:x val="-3.8137416035269454E-2"/>
                  <c:y val="2.49156756499186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80-45E9-8301-F94161F328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B03335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[$-409]d\-mmm;@</c:formatCode>
                <c:ptCount val="13"/>
                <c:pt idx="0">
                  <c:v>45772</c:v>
                </c:pt>
                <c:pt idx="1">
                  <c:v>45802</c:v>
                </c:pt>
                <c:pt idx="2">
                  <c:v>45833</c:v>
                </c:pt>
                <c:pt idx="3">
                  <c:v>45863</c:v>
                </c:pt>
                <c:pt idx="4">
                  <c:v>45894</c:v>
                </c:pt>
                <c:pt idx="5">
                  <c:v>45925</c:v>
                </c:pt>
                <c:pt idx="6">
                  <c:v>45955</c:v>
                </c:pt>
                <c:pt idx="7">
                  <c:v>45986</c:v>
                </c:pt>
                <c:pt idx="8">
                  <c:v>46016</c:v>
                </c:pt>
                <c:pt idx="9">
                  <c:v>46048</c:v>
                </c:pt>
                <c:pt idx="10">
                  <c:v>46079</c:v>
                </c:pt>
                <c:pt idx="11">
                  <c:v>46107</c:v>
                </c:pt>
                <c:pt idx="12">
                  <c:v>46138</c:v>
                </c:pt>
              </c:numCache>
            </c:num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0.1065</c:v>
                </c:pt>
                <c:pt idx="1">
                  <c:v>0.10630000000000001</c:v>
                </c:pt>
                <c:pt idx="2">
                  <c:v>0.10589999999999999</c:v>
                </c:pt>
                <c:pt idx="3">
                  <c:v>0.1052</c:v>
                </c:pt>
                <c:pt idx="4">
                  <c:v>0.1043</c:v>
                </c:pt>
                <c:pt idx="5">
                  <c:v>0.1043</c:v>
                </c:pt>
                <c:pt idx="6">
                  <c:v>0.1041</c:v>
                </c:pt>
                <c:pt idx="7">
                  <c:v>0.10349999999999999</c:v>
                </c:pt>
                <c:pt idx="8">
                  <c:v>0.1028</c:v>
                </c:pt>
                <c:pt idx="9">
                  <c:v>0.1027</c:v>
                </c:pt>
                <c:pt idx="10">
                  <c:v>0.10100000000000001</c:v>
                </c:pt>
                <c:pt idx="11">
                  <c:v>0.1012</c:v>
                </c:pt>
                <c:pt idx="12">
                  <c:v>0.10100000000000001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B80-45E9-8301-F94161F328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Median Interest Rate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002060"/>
              </a:solidFill>
              <a:ln w="9525">
                <a:solidFill>
                  <a:srgbClr val="002060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5.5678095401367131E-2"/>
                  <c:y val="-3.0178857129738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Avenir Next LT Pro Demi" panose="020B07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990383621176434E-2"/>
                      <c:h val="6.29917029512476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B80-45E9-8301-F94161F328F2}"/>
                </c:ext>
              </c:extLst>
            </c:dLbl>
            <c:dLbl>
              <c:idx val="1"/>
              <c:layout>
                <c:manualLayout>
                  <c:x val="-5.2699428591407194E-2"/>
                  <c:y val="-2.5854221263129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80-45E9-8301-F94161F328F2}"/>
                </c:ext>
              </c:extLst>
            </c:dLbl>
            <c:dLbl>
              <c:idx val="2"/>
              <c:layout>
                <c:manualLayout>
                  <c:x val="-5.5222291540254605E-2"/>
                  <c:y val="4.14274576354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80-45E9-8301-F94161F328F2}"/>
                </c:ext>
              </c:extLst>
            </c:dLbl>
            <c:dLbl>
              <c:idx val="3"/>
              <c:layout>
                <c:manualLayout>
                  <c:x val="-6.0268017437949239E-2"/>
                  <c:y val="3.8624054348056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80-45E9-8301-F94161F328F2}"/>
                </c:ext>
              </c:extLst>
            </c:dLbl>
            <c:dLbl>
              <c:idx val="6"/>
              <c:layout>
                <c:manualLayout>
                  <c:x val="-4.6392271219288739E-2"/>
                  <c:y val="6.3854683935042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B80-45E9-8301-F94161F328F2}"/>
                </c:ext>
              </c:extLst>
            </c:dLbl>
            <c:dLbl>
              <c:idx val="7"/>
              <c:layout>
                <c:manualLayout>
                  <c:x val="-2.2425073205238774E-2"/>
                  <c:y val="-4.8281447562672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0A-4A76-BBD0-423621498139}"/>
                </c:ext>
              </c:extLst>
            </c:dLbl>
            <c:dLbl>
              <c:idx val="8"/>
              <c:layout>
                <c:manualLayout>
                  <c:x val="-4.3869408270441376E-2"/>
                  <c:y val="3.0213844485727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0A-4A76-BBD0-423621498139}"/>
                </c:ext>
              </c:extLst>
            </c:dLbl>
            <c:dLbl>
              <c:idx val="9"/>
              <c:layout>
                <c:manualLayout>
                  <c:x val="-3.2516525000628231E-2"/>
                  <c:y val="3.301724777317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B80-45E9-8301-F94161F328F2}"/>
                </c:ext>
              </c:extLst>
            </c:dLbl>
            <c:dLbl>
              <c:idx val="10"/>
              <c:layout>
                <c:manualLayout>
                  <c:x val="-3.3602186339379322E-2"/>
                  <c:y val="-3.8423526068221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B80-45E9-8301-F94161F328F2}"/>
                </c:ext>
              </c:extLst>
            </c:dLbl>
            <c:dLbl>
              <c:idx val="11"/>
              <c:layout>
                <c:manualLayout>
                  <c:x val="-3.3602186339379232E-2"/>
                  <c:y val="-3.5721913439480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B80-45E9-8301-F94161F328F2}"/>
                </c:ext>
              </c:extLst>
            </c:dLbl>
            <c:dLbl>
              <c:idx val="12"/>
              <c:layout>
                <c:manualLayout>
                  <c:x val="-3.3602186339379232E-2"/>
                  <c:y val="-3.5721913439480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B80-45E9-8301-F94161F328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[$-409]d\-mmm;@</c:formatCode>
                <c:ptCount val="13"/>
                <c:pt idx="0">
                  <c:v>45772</c:v>
                </c:pt>
                <c:pt idx="1">
                  <c:v>45802</c:v>
                </c:pt>
                <c:pt idx="2">
                  <c:v>45833</c:v>
                </c:pt>
                <c:pt idx="3">
                  <c:v>45863</c:v>
                </c:pt>
                <c:pt idx="4">
                  <c:v>45894</c:v>
                </c:pt>
                <c:pt idx="5">
                  <c:v>45925</c:v>
                </c:pt>
                <c:pt idx="6">
                  <c:v>45955</c:v>
                </c:pt>
                <c:pt idx="7">
                  <c:v>45986</c:v>
                </c:pt>
                <c:pt idx="8">
                  <c:v>46016</c:v>
                </c:pt>
                <c:pt idx="9">
                  <c:v>46048</c:v>
                </c:pt>
                <c:pt idx="10">
                  <c:v>46079</c:v>
                </c:pt>
                <c:pt idx="11">
                  <c:v>46107</c:v>
                </c:pt>
                <c:pt idx="12">
                  <c:v>46138</c:v>
                </c:pt>
              </c:numCache>
            </c:numRef>
          </c:cat>
          <c:val>
            <c:numRef>
              <c:f>Sheet1!$C$2:$C$14</c:f>
              <c:numCache>
                <c:formatCode>0.00%</c:formatCode>
                <c:ptCount val="13"/>
                <c:pt idx="0">
                  <c:v>0.105</c:v>
                </c:pt>
                <c:pt idx="1">
                  <c:v>0.105</c:v>
                </c:pt>
                <c:pt idx="2">
                  <c:v>0.105</c:v>
                </c:pt>
                <c:pt idx="3">
                  <c:v>0.1037</c:v>
                </c:pt>
                <c:pt idx="4">
                  <c:v>0.10249999999999999</c:v>
                </c:pt>
                <c:pt idx="5">
                  <c:v>0.1013</c:v>
                </c:pt>
                <c:pt idx="6">
                  <c:v>0.10249999999999999</c:v>
                </c:pt>
                <c:pt idx="7">
                  <c:v>0.1</c:v>
                </c:pt>
                <c:pt idx="8">
                  <c:v>0.1</c:v>
                </c:pt>
                <c:pt idx="9">
                  <c:v>9.9900000000000003E-2</c:v>
                </c:pt>
                <c:pt idx="10">
                  <c:v>9.9000000000000005E-2</c:v>
                </c:pt>
                <c:pt idx="11">
                  <c:v>9.9000000000000005E-2</c:v>
                </c:pt>
                <c:pt idx="12">
                  <c:v>9.9000000000000005E-2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2B80-45E9-8301-F94161F32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677983"/>
        <c:axId val="1900676319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Average Loan Amount</c:v>
                </c:pt>
              </c:strCache>
            </c:strRef>
          </c:tx>
          <c:spPr>
            <a:ln w="25400" cap="rnd">
              <a:solidFill>
                <a:srgbClr val="BFBFBF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BFBFBF"/>
              </a:solidFill>
              <a:ln w="9525">
                <a:solidFill>
                  <a:srgbClr val="BFBFBF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4.1759738623452475E-2"/>
                  <c:y val="3.9247646024200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B80-45E9-8301-F94161F328F2}"/>
                </c:ext>
              </c:extLst>
            </c:dLbl>
            <c:dLbl>
              <c:idx val="1"/>
              <c:layout>
                <c:manualLayout>
                  <c:x val="-2.6622560930368334E-2"/>
                  <c:y val="3.6444242736757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B80-45E9-8301-F94161F328F2}"/>
                </c:ext>
              </c:extLst>
            </c:dLbl>
            <c:dLbl>
              <c:idx val="2"/>
              <c:layout>
                <c:manualLayout>
                  <c:x val="-3.6080118578531654E-2"/>
                  <c:y val="-3.9247646024200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B80-45E9-8301-F94161F328F2}"/>
                </c:ext>
              </c:extLst>
            </c:dLbl>
            <c:dLbl>
              <c:idx val="3"/>
              <c:layout>
                <c:manualLayout>
                  <c:x val="-4.4642575759128E-2"/>
                  <c:y val="-2.035782114728766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B80-45E9-8301-F94161F328F2}"/>
                </c:ext>
              </c:extLst>
            </c:dLbl>
            <c:dLbl>
              <c:idx val="4"/>
              <c:layout>
                <c:manualLayout>
                  <c:x val="-2.5061724962057625E-2"/>
                  <c:y val="2.6867643955535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B80-45E9-8301-F94161F328F2}"/>
                </c:ext>
              </c:extLst>
            </c:dLbl>
            <c:dLbl>
              <c:idx val="5"/>
              <c:layout>
                <c:manualLayout>
                  <c:x val="-5.7524453643734298E-2"/>
                  <c:y val="-2.8034032874428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B80-45E9-8301-F94161F328F2}"/>
                </c:ext>
              </c:extLst>
            </c:dLbl>
            <c:dLbl>
              <c:idx val="6"/>
              <c:layout>
                <c:manualLayout>
                  <c:x val="-4.8627512965779024E-2"/>
                  <c:y val="4.6491349734178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B80-45E9-8301-F94161F328F2}"/>
                </c:ext>
              </c:extLst>
            </c:dLbl>
            <c:dLbl>
              <c:idx val="7"/>
              <c:layout>
                <c:manualLayout>
                  <c:x val="-4.617157037392107E-2"/>
                  <c:y val="-3.9247646024200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B80-45E9-8301-F94161F328F2}"/>
                </c:ext>
              </c:extLst>
            </c:dLbl>
            <c:dLbl>
              <c:idx val="8"/>
              <c:layout>
                <c:manualLayout>
                  <c:x val="-4.6171588808572854E-2"/>
                  <c:y val="3.67495898654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B80-45E9-8301-F94161F328F2}"/>
                </c:ext>
              </c:extLst>
            </c:dLbl>
            <c:dLbl>
              <c:idx val="9"/>
              <c:layout>
                <c:manualLayout>
                  <c:x val="-4.9955864797192301E-2"/>
                  <c:y val="-3.6444242736757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B80-45E9-8301-F94161F328F2}"/>
                </c:ext>
              </c:extLst>
            </c:dLbl>
            <c:dLbl>
              <c:idx val="10"/>
              <c:layout>
                <c:manualLayout>
                  <c:x val="-4.3499840717643942E-2"/>
                  <c:y val="-4.59274146886040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B80-45E9-8301-F94161F328F2}"/>
                </c:ext>
              </c:extLst>
            </c:dLbl>
            <c:dLbl>
              <c:idx val="11"/>
              <c:layout>
                <c:manualLayout>
                  <c:x val="-4.4738974514335256E-2"/>
                  <c:y val="3.5120964173638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B80-45E9-8301-F94161F328F2}"/>
                </c:ext>
              </c:extLst>
            </c:dLbl>
            <c:dLbl>
              <c:idx val="12"/>
              <c:layout>
                <c:manualLayout>
                  <c:x val="-4.4738974514335166E-2"/>
                  <c:y val="-3.7822576802379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B80-45E9-8301-F94161F328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[$-409]d\-mmm;@</c:formatCode>
                <c:ptCount val="13"/>
                <c:pt idx="0">
                  <c:v>45772</c:v>
                </c:pt>
                <c:pt idx="1">
                  <c:v>45802</c:v>
                </c:pt>
                <c:pt idx="2">
                  <c:v>45833</c:v>
                </c:pt>
                <c:pt idx="3">
                  <c:v>45863</c:v>
                </c:pt>
                <c:pt idx="4">
                  <c:v>45894</c:v>
                </c:pt>
                <c:pt idx="5">
                  <c:v>45925</c:v>
                </c:pt>
                <c:pt idx="6">
                  <c:v>45955</c:v>
                </c:pt>
                <c:pt idx="7">
                  <c:v>45986</c:v>
                </c:pt>
                <c:pt idx="8">
                  <c:v>46016</c:v>
                </c:pt>
                <c:pt idx="9">
                  <c:v>46048</c:v>
                </c:pt>
                <c:pt idx="10">
                  <c:v>46079</c:v>
                </c:pt>
                <c:pt idx="11">
                  <c:v>46107</c:v>
                </c:pt>
                <c:pt idx="12">
                  <c:v>46138</c:v>
                </c:pt>
              </c:numCache>
            </c:numRef>
          </c:cat>
          <c:val>
            <c:numRef>
              <c:f>Sheet1!$D$2:$D$14</c:f>
              <c:numCache>
                <c:formatCode>_("$"* #,##0_);_("$"* \(#,##0\);_("$"* "-"??_);_(@_)</c:formatCode>
                <c:ptCount val="13"/>
                <c:pt idx="0">
                  <c:v>664287</c:v>
                </c:pt>
                <c:pt idx="1">
                  <c:v>671505</c:v>
                </c:pt>
                <c:pt idx="2">
                  <c:v>732766</c:v>
                </c:pt>
                <c:pt idx="3">
                  <c:v>703737</c:v>
                </c:pt>
                <c:pt idx="4">
                  <c:v>684935</c:v>
                </c:pt>
                <c:pt idx="5">
                  <c:v>715886</c:v>
                </c:pt>
                <c:pt idx="6">
                  <c:v>688150</c:v>
                </c:pt>
                <c:pt idx="7">
                  <c:v>706889</c:v>
                </c:pt>
                <c:pt idx="8">
                  <c:v>674082</c:v>
                </c:pt>
                <c:pt idx="9">
                  <c:v>699433</c:v>
                </c:pt>
                <c:pt idx="10" formatCode="&quot;$&quot;#,##0_);[Red]\(&quot;$&quot;#,##0\)">
                  <c:v>711935</c:v>
                </c:pt>
                <c:pt idx="11" formatCode="&quot;$&quot;#,##0_);[Red]\(&quot;$&quot;#,##0\)">
                  <c:v>678523</c:v>
                </c:pt>
                <c:pt idx="12" formatCode="&quot;$&quot;#,##0_);[Red]\(&quot;$&quot;#,##0\)">
                  <c:v>706789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2B80-45E9-8301-F94161F32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709983"/>
        <c:axId val="661044335"/>
      </c:lineChart>
      <c:dateAx>
        <c:axId val="1900677983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676319"/>
        <c:crosses val="autoZero"/>
        <c:auto val="1"/>
        <c:lblOffset val="100"/>
        <c:baseTimeUnit val="months"/>
      </c:dateAx>
      <c:valAx>
        <c:axId val="1900676319"/>
        <c:scaling>
          <c:orientation val="minMax"/>
          <c:min val="9.900000000000003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677983"/>
        <c:crosses val="autoZero"/>
        <c:crossBetween val="between"/>
      </c:valAx>
      <c:valAx>
        <c:axId val="661044335"/>
        <c:scaling>
          <c:orientation val="minMax"/>
        </c:scaling>
        <c:delete val="0"/>
        <c:axPos val="r"/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811709983"/>
        <c:crosses val="max"/>
        <c:crossBetween val="between"/>
      </c:valAx>
      <c:dateAx>
        <c:axId val="811709983"/>
        <c:scaling>
          <c:orientation val="minMax"/>
        </c:scaling>
        <c:delete val="1"/>
        <c:axPos val="b"/>
        <c:numFmt formatCode="[$-409]d\-mmm;@" sourceLinked="1"/>
        <c:majorTickMark val="out"/>
        <c:minorTickMark val="none"/>
        <c:tickLblPos val="nextTo"/>
        <c:crossAx val="661044335"/>
        <c:crosses val="autoZero"/>
        <c:auto val="1"/>
        <c:lblOffset val="100"/>
        <c:baseTimeUnit val="months"/>
      </c:date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rgbClr val="BFBFBF"/>
      </a:solidFill>
      <a:prstDash val="solid"/>
      <a:miter lim="800000"/>
    </a:ln>
    <a:effectLst>
      <a:outerShdw blurRad="50800" dist="38100" dir="2700000" algn="tl" rotWithShape="0">
        <a:prstClr val="black">
          <a:alpha val="40000"/>
        </a:prstClr>
      </a:outerShdw>
      <a:softEdge rad="12700"/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681963930060575E-2"/>
          <c:y val="0.13696635231503501"/>
          <c:w val="0.86916613415338484"/>
          <c:h val="0.69141065049309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February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1.98941117526122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46-4357-9EDF-F1D750622F78}"/>
                </c:ext>
              </c:extLst>
            </c:dLbl>
            <c:dLbl>
              <c:idx val="3"/>
              <c:layout>
                <c:manualLayout>
                  <c:x val="0"/>
                  <c:y val="-3.69633582520696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9A-4CA3-A01F-36CF7743584E}"/>
                </c:ext>
              </c:extLst>
            </c:dLbl>
            <c:dLbl>
              <c:idx val="4"/>
              <c:layout>
                <c:manualLayout>
                  <c:x val="0"/>
                  <c:y val="-2.11219190011827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&lt; 8.0%</c:v>
                </c:pt>
                <c:pt idx="1">
                  <c:v>8.0-8.99%</c:v>
                </c:pt>
                <c:pt idx="2">
                  <c:v>9-9.99%</c:v>
                </c:pt>
                <c:pt idx="3">
                  <c:v>10-10.99%</c:v>
                </c:pt>
                <c:pt idx="4">
                  <c:v>11-11.99%</c:v>
                </c:pt>
                <c:pt idx="5">
                  <c:v>12-12.99%</c:v>
                </c:pt>
                <c:pt idx="6">
                  <c:v>13%+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2.0594965675057208E-2</c:v>
                </c:pt>
                <c:pt idx="1">
                  <c:v>0.15217391304347827</c:v>
                </c:pt>
                <c:pt idx="2">
                  <c:v>0.39</c:v>
                </c:pt>
                <c:pt idx="3">
                  <c:v>0.255</c:v>
                </c:pt>
                <c:pt idx="4">
                  <c:v>7.8E-2</c:v>
                </c:pt>
                <c:pt idx="5">
                  <c:v>6.9000000000000006E-2</c:v>
                </c:pt>
                <c:pt idx="6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F-4FF8-9327-F9D368439A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3314363335975587E-3"/>
                  <c:y val="-2.6402398751478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28-4C9B-BDFC-2E4AA8B22AD5}"/>
                </c:ext>
              </c:extLst>
            </c:dLbl>
            <c:dLbl>
              <c:idx val="1"/>
              <c:layout>
                <c:manualLayout>
                  <c:x val="-1.7108503882889462E-3"/>
                  <c:y val="-6.09103414597989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28-4C9B-BDFC-2E4AA8B22AD5}"/>
                </c:ext>
              </c:extLst>
            </c:dLbl>
            <c:dLbl>
              <c:idx val="2"/>
              <c:layout>
                <c:manualLayout>
                  <c:x val="1.8050502365483392E-4"/>
                  <c:y val="-3.04552709062820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28-4C9B-BDFC-2E4AA8B22AD5}"/>
                </c:ext>
              </c:extLst>
            </c:dLbl>
            <c:dLbl>
              <c:idx val="3"/>
              <c:layout>
                <c:manualLayout>
                  <c:x val="1.530316288662477E-3"/>
                  <c:y val="-1.8040114598884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28-4C9B-BDFC-2E4AA8B22AD5}"/>
                </c:ext>
              </c:extLst>
            </c:dLbl>
            <c:dLbl>
              <c:idx val="4"/>
              <c:layout>
                <c:manualLayout>
                  <c:x val="0"/>
                  <c:y val="2.5839008982844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28-4C9B-BDFC-2E4AA8B22AD5}"/>
                </c:ext>
              </c:extLst>
            </c:dLbl>
            <c:dLbl>
              <c:idx val="5"/>
              <c:layout>
                <c:manualLayout>
                  <c:x val="-1.8913263359721449E-3"/>
                  <c:y val="-4.64249800786625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28-4C9B-BDFC-2E4AA8B22AD5}"/>
                </c:ext>
              </c:extLst>
            </c:dLbl>
            <c:dLbl>
              <c:idx val="6"/>
              <c:layout>
                <c:manualLayout>
                  <c:x val="0"/>
                  <c:y val="-4.15297782680447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&lt; 8.0%</c:v>
                </c:pt>
                <c:pt idx="1">
                  <c:v>8.0-8.99%</c:v>
                </c:pt>
                <c:pt idx="2">
                  <c:v>9-9.99%</c:v>
                </c:pt>
                <c:pt idx="3">
                  <c:v>10-10.99%</c:v>
                </c:pt>
                <c:pt idx="4">
                  <c:v>11-11.99%</c:v>
                </c:pt>
                <c:pt idx="5">
                  <c:v>12-12.99%</c:v>
                </c:pt>
                <c:pt idx="6">
                  <c:v>13%+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2.8858625162127109E-2</c:v>
                </c:pt>
                <c:pt idx="1">
                  <c:v>0.14007782101167315</c:v>
                </c:pt>
                <c:pt idx="2">
                  <c:v>0.40799999999999997</c:v>
                </c:pt>
                <c:pt idx="3">
                  <c:v>0.23400000000000001</c:v>
                </c:pt>
                <c:pt idx="4">
                  <c:v>7.0000000000000007E-2</c:v>
                </c:pt>
                <c:pt idx="5">
                  <c:v>0.08</c:v>
                </c:pt>
                <c:pt idx="6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8-4C9B-BDFC-2E4AA8B22A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B03335"/>
            </a:soli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17.6%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29A-4CA3-A01F-36CF7743584E}"/>
                </c:ext>
              </c:extLst>
            </c:dLbl>
            <c:dLbl>
              <c:idx val="2"/>
              <c:layout>
                <c:manualLayout>
                  <c:x val="1.9894111752612201E-2"/>
                  <c:y val="-2.640239875147837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39.9%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29A-4CA3-A01F-36CF7743584E}"/>
                </c:ext>
              </c:extLst>
            </c:dLbl>
            <c:dLbl>
              <c:idx val="3"/>
              <c:layout>
                <c:manualLayout>
                  <c:x val="7.6515814433123852E-3"/>
                  <c:y val="1.584143925088702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22.8%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29A-4CA3-A01F-36CF7743584E}"/>
                </c:ext>
              </c:extLst>
            </c:dLbl>
            <c:dLbl>
              <c:idx val="4"/>
              <c:layout>
                <c:manualLayout>
                  <c:x val="0"/>
                  <c:y val="-3.96035981272175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8.2%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29A-4CA3-A01F-36CF7743584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7.8%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29A-4CA3-A01F-36CF7743584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3.8%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&lt; 8.0%</c:v>
                </c:pt>
                <c:pt idx="1">
                  <c:v>8.0-8.99%</c:v>
                </c:pt>
                <c:pt idx="2">
                  <c:v>9-9.99%</c:v>
                </c:pt>
                <c:pt idx="3">
                  <c:v>10-10.99%</c:v>
                </c:pt>
                <c:pt idx="4">
                  <c:v>11-11.99%</c:v>
                </c:pt>
                <c:pt idx="5">
                  <c:v>12-12.99%</c:v>
                </c:pt>
                <c:pt idx="6">
                  <c:v>13%+</c:v>
                </c:pt>
              </c:strCache>
            </c:strRef>
          </c:cat>
          <c:val>
            <c:numRef>
              <c:f>Sheet1!$D$2:$D$8</c:f>
              <c:numCache>
                <c:formatCode>0.0%</c:formatCode>
                <c:ptCount val="7"/>
                <c:pt idx="0">
                  <c:v>3.0217186024551465E-2</c:v>
                </c:pt>
                <c:pt idx="1">
                  <c:v>0.14510544538873152</c:v>
                </c:pt>
                <c:pt idx="2">
                  <c:v>0.39900000000000002</c:v>
                </c:pt>
                <c:pt idx="3">
                  <c:v>0.22900000000000001</c:v>
                </c:pt>
                <c:pt idx="4">
                  <c:v>8.2000000000000003E-2</c:v>
                </c:pt>
                <c:pt idx="5">
                  <c:v>7.8E-2</c:v>
                </c:pt>
                <c:pt idx="6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8-4C9B-BDFC-2E4AA8B22A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7"/>
        <c:axId val="1900677983"/>
        <c:axId val="1900676319"/>
      </c:barChart>
      <c:catAx>
        <c:axId val="190067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B03335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676319"/>
        <c:crosses val="autoZero"/>
        <c:auto val="1"/>
        <c:lblAlgn val="ctr"/>
        <c:lblOffset val="100"/>
        <c:noMultiLvlLbl val="0"/>
      </c:catAx>
      <c:valAx>
        <c:axId val="1900676319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677983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rgbClr val="B03335"/>
      </a:solidFill>
      <a:prstDash val="solid"/>
      <a:miter lim="800000"/>
    </a:ln>
    <a:effectLst>
      <a:outerShdw blurRad="50800" dist="38100" dir="2700000" algn="tl" rotWithShape="0">
        <a:prstClr val="black">
          <a:alpha val="40000"/>
        </a:prstClr>
      </a:outerShdw>
      <a:softEdge rad="12700"/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srgbClr val="4C88A4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79887959460832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0F-4DEC-99A5-087546A8F6F8}"/>
                </c:ext>
              </c:extLst>
            </c:dLbl>
            <c:dLbl>
              <c:idx val="1"/>
              <c:layout>
                <c:manualLayout>
                  <c:x val="-1.01983193919125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0F-4DEC-99A5-087546A8F6F8}"/>
                </c:ext>
              </c:extLst>
            </c:dLbl>
            <c:dLbl>
              <c:idx val="2"/>
              <c:layout>
                <c:manualLayout>
                  <c:x val="-1.35977591892166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0F-4DEC-99A5-087546A8F6F8}"/>
                </c:ext>
              </c:extLst>
            </c:dLbl>
            <c:dLbl>
              <c:idx val="3"/>
              <c:layout>
                <c:manualLayout>
                  <c:x val="-1.47309057883180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0F-4DEC-99A5-087546A8F6F8}"/>
                </c:ext>
              </c:extLst>
            </c:dLbl>
            <c:dLbl>
              <c:idx val="4"/>
              <c:layout>
                <c:manualLayout>
                  <c:x val="-1.019831939191249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0F-4DEC-99A5-087546A8F6F8}"/>
                </c:ext>
              </c:extLst>
            </c:dLbl>
            <c:dLbl>
              <c:idx val="5"/>
              <c:layout>
                <c:manualLayout>
                  <c:x val="-1.473090578831804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91-4EDE-ACE5-C3C19C948237}"/>
                </c:ext>
              </c:extLst>
            </c:dLbl>
            <c:dLbl>
              <c:idx val="6"/>
              <c:layout>
                <c:manualLayout>
                  <c:x val="-1.47309057883181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91-4EDE-ACE5-C3C19C9482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2182</c:v>
                </c:pt>
                <c:pt idx="1">
                  <c:v>1955</c:v>
                </c:pt>
                <c:pt idx="2">
                  <c:v>2417</c:v>
                </c:pt>
                <c:pt idx="3">
                  <c:v>2458</c:v>
                </c:pt>
                <c:pt idx="4">
                  <c:v>2680</c:v>
                </c:pt>
                <c:pt idx="5">
                  <c:v>2705</c:v>
                </c:pt>
                <c:pt idx="6">
                  <c:v>2881</c:v>
                </c:pt>
                <c:pt idx="7">
                  <c:v>2902</c:v>
                </c:pt>
                <c:pt idx="8">
                  <c:v>3053</c:v>
                </c:pt>
                <c:pt idx="9">
                  <c:v>3464</c:v>
                </c:pt>
                <c:pt idx="10">
                  <c:v>2954</c:v>
                </c:pt>
                <c:pt idx="11">
                  <c:v>3637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4-4206-BBF5-C79764A75F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4823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75-45F3-ABE6-D41A92CFB27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/>
                      </a:solidFill>
                      <a:latin typeface="Avenir Next LT Pro Demi" panose="020B0704020202020204" pitchFamily="34" charset="0"/>
                      <a:ea typeface="+mn-ea"/>
                      <a:cs typeface="Avenir Heavy" panose="020B0703020203020204" pitchFamily="34" charset="-78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677217748573323E-2"/>
                      <c:h val="6.52703488086767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275-45F3-ABE6-D41A92CFB27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/>
                      </a:solidFill>
                      <a:latin typeface="Avenir Next LT Pro Demi" panose="020B0704020202020204" pitchFamily="34" charset="0"/>
                      <a:ea typeface="+mn-ea"/>
                      <a:cs typeface="Avenir Heavy" panose="020B0703020203020204" pitchFamily="34" charset="-78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745191554863613E-2"/>
                      <c:h val="5.20094083761947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275-45F3-ABE6-D41A92CFB27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/>
                      </a:solidFill>
                      <a:latin typeface="Avenir Next LT Pro Demi" panose="020B0704020202020204" pitchFamily="34" charset="0"/>
                      <a:ea typeface="+mn-ea"/>
                      <a:cs typeface="Avenir Heavy" panose="020B0703020203020204" pitchFamily="34" charset="-78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612044955762225E-2"/>
                      <c:h val="5.46615964626911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275-45F3-ABE6-D41A92CFB27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/>
                      </a:solidFill>
                      <a:latin typeface="Avenir Next LT Pro Demi" panose="020B0704020202020204" pitchFamily="34" charset="0"/>
                      <a:ea typeface="+mn-ea"/>
                      <a:cs typeface="Avenir Heavy" panose="020B0703020203020204" pitchFamily="34" charset="-78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410924550370553E-2"/>
                      <c:h val="5.99659726356839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275-45F3-ABE6-D41A92CFB2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Avenir Next LT Pro Demi" panose="020B0704020202020204" pitchFamily="34" charset="0"/>
                    <a:ea typeface="+mn-ea"/>
                    <a:cs typeface="Avenir Heavy" panose="020B0703020203020204" pitchFamily="34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3191</c:v>
                </c:pt>
                <c:pt idx="1">
                  <c:v>3116</c:v>
                </c:pt>
                <c:pt idx="2">
                  <c:v>3708</c:v>
                </c:pt>
                <c:pt idx="3">
                  <c:v>3392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5-45F3-ABE6-D41A92CFB2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9"/>
        <c:axId val="1900677983"/>
        <c:axId val="1900676319"/>
      </c:barChart>
      <c:catAx>
        <c:axId val="190067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676319"/>
        <c:crosses val="autoZero"/>
        <c:auto val="1"/>
        <c:lblAlgn val="ctr"/>
        <c:lblOffset val="100"/>
        <c:noMultiLvlLbl val="1"/>
      </c:catAx>
      <c:valAx>
        <c:axId val="190067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67798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accent1">
          <a:shade val="15000"/>
        </a:schemeClr>
      </a:solidFill>
      <a:prstDash val="solid"/>
      <a:miter lim="800000"/>
    </a:ln>
    <a:effectLst>
      <a:outerShdw blurRad="50800" dist="38100" dir="2700000" algn="tl" rotWithShape="0">
        <a:prstClr val="black">
          <a:alpha val="40000"/>
        </a:prstClr>
      </a:outerShdw>
      <a:softEdge rad="12700"/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Interest Rate</c:v>
                </c:pt>
              </c:strCache>
            </c:strRef>
          </c:tx>
          <c:spPr>
            <a:ln w="38100" cap="rnd">
              <a:solidFill>
                <a:srgbClr val="4C88A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4C88A4"/>
              </a:solidFill>
              <a:ln w="9525">
                <a:solidFill>
                  <a:srgbClr val="4C88A4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8951706298053485E-2"/>
                  <c:y val="-5.5254738935410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6B-49C6-8E8D-564B754C4503}"/>
                </c:ext>
              </c:extLst>
            </c:dLbl>
            <c:dLbl>
              <c:idx val="1"/>
              <c:layout>
                <c:manualLayout>
                  <c:x val="-3.7718286870127599E-2"/>
                  <c:y val="-6.8087934673981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6B-49C6-8E8D-564B754C4503}"/>
                </c:ext>
              </c:extLst>
            </c:dLbl>
            <c:dLbl>
              <c:idx val="2"/>
              <c:layout>
                <c:manualLayout>
                  <c:x val="-3.771828687012764E-2"/>
                  <c:y val="-3.2796646392912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6B-49C6-8E8D-564B754C4503}"/>
                </c:ext>
              </c:extLst>
            </c:dLbl>
            <c:dLbl>
              <c:idx val="3"/>
              <c:layout>
                <c:manualLayout>
                  <c:x val="-3.7718286870127599E-2"/>
                  <c:y val="-3.9213244262197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6B-49C6-8E8D-564B754C4503}"/>
                </c:ext>
              </c:extLst>
            </c:dLbl>
            <c:dLbl>
              <c:idx val="4"/>
              <c:layout>
                <c:manualLayout>
                  <c:x val="-4.4963905393895685E-2"/>
                  <c:y val="4.458232287049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6B-49C6-8E8D-564B754C4503}"/>
                </c:ext>
              </c:extLst>
            </c:dLbl>
            <c:dLbl>
              <c:idx val="5"/>
              <c:layout>
                <c:manualLayout>
                  <c:x val="-4.773723609535515E-2"/>
                  <c:y val="3.7785930169226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6B-49C6-8E8D-564B754C4503}"/>
                </c:ext>
              </c:extLst>
            </c:dLbl>
            <c:dLbl>
              <c:idx val="6"/>
              <c:layout>
                <c:manualLayout>
                  <c:x val="-3.2947236639772504E-2"/>
                  <c:y val="4.0691801490823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6B-49C6-8E8D-564B754C4503}"/>
                </c:ext>
              </c:extLst>
            </c:dLbl>
            <c:dLbl>
              <c:idx val="8"/>
              <c:layout>
                <c:manualLayout>
                  <c:x val="-3.5173366482510703E-2"/>
                  <c:y val="-4.385057537318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6B-49C6-8E8D-564B754C4503}"/>
                </c:ext>
              </c:extLst>
            </c:dLbl>
            <c:dLbl>
              <c:idx val="10"/>
              <c:layout>
                <c:manualLayout>
                  <c:x val="-2.6998261433790288E-2"/>
                  <c:y val="-4.92567378023992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1B-4C6E-93B0-3765C61ECB07}"/>
                </c:ext>
              </c:extLst>
            </c:dLbl>
            <c:dLbl>
              <c:idx val="12"/>
              <c:layout>
                <c:manualLayout>
                  <c:x val="-2.933400573342463E-2"/>
                  <c:y val="-4.385057537318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1B-4C6E-93B0-3765C61EC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>
                  <a:defRPr sz="1200" b="0" i="0" u="none" strike="noStrike" kern="1200" baseline="0">
                    <a:solidFill>
                      <a:srgbClr val="4C88A4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mmm\-yy</c:formatCode>
                <c:ptCount val="13"/>
                <c:pt idx="0">
                  <c:v>45772</c:v>
                </c:pt>
                <c:pt idx="1">
                  <c:v>45802</c:v>
                </c:pt>
                <c:pt idx="2">
                  <c:v>45833</c:v>
                </c:pt>
                <c:pt idx="3">
                  <c:v>45863</c:v>
                </c:pt>
                <c:pt idx="4">
                  <c:v>45894</c:v>
                </c:pt>
                <c:pt idx="5">
                  <c:v>45925</c:v>
                </c:pt>
                <c:pt idx="6">
                  <c:v>45955</c:v>
                </c:pt>
                <c:pt idx="7">
                  <c:v>45986</c:v>
                </c:pt>
                <c:pt idx="8">
                  <c:v>46016</c:v>
                </c:pt>
                <c:pt idx="9">
                  <c:v>46048</c:v>
                </c:pt>
                <c:pt idx="10" formatCode="d\-mmm">
                  <c:v>46079</c:v>
                </c:pt>
                <c:pt idx="11" formatCode="d\-mmm">
                  <c:v>46107</c:v>
                </c:pt>
                <c:pt idx="12" formatCode="d\-mmm">
                  <c:v>46138</c:v>
                </c:pt>
              </c:numCache>
            </c:numRef>
          </c:cat>
          <c:val>
            <c:numRef>
              <c:f>Sheet1!$B$2:$B$14</c:f>
              <c:numCache>
                <c:formatCode>0.00%</c:formatCode>
                <c:ptCount val="13"/>
                <c:pt idx="0">
                  <c:v>7.5600000000000001E-2</c:v>
                </c:pt>
                <c:pt idx="1">
                  <c:v>7.5200000000000003E-2</c:v>
                </c:pt>
                <c:pt idx="2">
                  <c:v>7.6100000000000001E-2</c:v>
                </c:pt>
                <c:pt idx="3">
                  <c:v>7.6100000000000001E-2</c:v>
                </c:pt>
                <c:pt idx="4">
                  <c:v>7.4800000000000005E-2</c:v>
                </c:pt>
                <c:pt idx="5">
                  <c:v>7.3800000000000004E-2</c:v>
                </c:pt>
                <c:pt idx="6">
                  <c:v>7.2400000000000006E-2</c:v>
                </c:pt>
                <c:pt idx="7">
                  <c:v>7.17E-2</c:v>
                </c:pt>
                <c:pt idx="8">
                  <c:v>7.0999999999999994E-2</c:v>
                </c:pt>
                <c:pt idx="9">
                  <c:v>7.0400000000000004E-2</c:v>
                </c:pt>
                <c:pt idx="10">
                  <c:v>7.0099999999999996E-2</c:v>
                </c:pt>
                <c:pt idx="11">
                  <c:v>6.9400000000000003E-2</c:v>
                </c:pt>
                <c:pt idx="12">
                  <c:v>7.0800000000000002E-2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D6B-49C6-8E8D-564B754C45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00677983"/>
        <c:axId val="1900676319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Average Loan Amount</c:v>
                </c:pt>
              </c:strCache>
            </c:strRef>
          </c:tx>
          <c:spPr>
            <a:ln w="34925" cap="rnd">
              <a:solidFill>
                <a:srgbClr val="BFBFBF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BFBFBF"/>
              </a:solidFill>
              <a:ln w="9525">
                <a:solidFill>
                  <a:srgbClr val="BFBFBF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5.1246597767727331E-2"/>
                  <c:y val="3.9213407623370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6B-49C6-8E8D-564B754C4503}"/>
                </c:ext>
              </c:extLst>
            </c:dLbl>
            <c:dLbl>
              <c:idx val="1"/>
              <c:layout>
                <c:manualLayout>
                  <c:x val="-5.9083696092925408E-2"/>
                  <c:y val="5.52549915573739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6B-49C6-8E8D-564B754C4503}"/>
                </c:ext>
              </c:extLst>
            </c:dLbl>
            <c:dLbl>
              <c:idx val="2"/>
              <c:layout>
                <c:manualLayout>
                  <c:x val="-5.2414469917544546E-2"/>
                  <c:y val="4.1411417048822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6B-49C6-8E8D-564B754C4503}"/>
                </c:ext>
              </c:extLst>
            </c:dLbl>
            <c:dLbl>
              <c:idx val="3"/>
              <c:layout>
                <c:manualLayout>
                  <c:x val="-3.7724017649398894E-2"/>
                  <c:y val="6.2858983019967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6B-49C6-8E8D-564B754C4503}"/>
                </c:ext>
              </c:extLst>
            </c:dLbl>
            <c:dLbl>
              <c:idx val="4"/>
              <c:layout>
                <c:manualLayout>
                  <c:x val="-4.7812378214544447E-2"/>
                  <c:y val="-4.4202275416548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6B-49C6-8E8D-564B754C4503}"/>
                </c:ext>
              </c:extLst>
            </c:dLbl>
            <c:dLbl>
              <c:idx val="5"/>
              <c:layout>
                <c:manualLayout>
                  <c:x val="-1.6940767179813136E-2"/>
                  <c:y val="-4.3066468979908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D6B-49C6-8E8D-564B754C4503}"/>
                </c:ext>
              </c:extLst>
            </c:dLbl>
            <c:dLbl>
              <c:idx val="6"/>
              <c:layout>
                <c:manualLayout>
                  <c:x val="-4.0298166295623689E-2"/>
                  <c:y val="-5.7035471155119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6B-49C6-8E8D-564B754C4503}"/>
                </c:ext>
              </c:extLst>
            </c:dLbl>
            <c:dLbl>
              <c:idx val="7"/>
              <c:layout>
                <c:manualLayout>
                  <c:x val="-2.4017373804628914E-2"/>
                  <c:y val="-3.4577378612620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D6B-49C6-8E8D-564B754C4503}"/>
                </c:ext>
              </c:extLst>
            </c:dLbl>
            <c:dLbl>
              <c:idx val="8"/>
              <c:layout>
                <c:manualLayout>
                  <c:x val="-6.158843339923234E-2"/>
                  <c:y val="4.2421795818803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D6B-49C6-8E8D-564B754C4503}"/>
                </c:ext>
              </c:extLst>
            </c:dLbl>
            <c:dLbl>
              <c:idx val="9"/>
              <c:layout>
                <c:manualLayout>
                  <c:x val="-4.7812378214544357E-2"/>
                  <c:y val="-4.0993976481905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D6B-49C6-8E8D-564B754C4503}"/>
                </c:ext>
              </c:extLst>
            </c:dLbl>
            <c:dLbl>
              <c:idx val="10"/>
              <c:layout>
                <c:manualLayout>
                  <c:x val="-4.9257904609306305E-2"/>
                  <c:y val="4.1147706999618165E-2"/>
                </c:manualLayout>
              </c:layout>
              <c:tx>
                <c:rich>
                  <a:bodyPr/>
                  <a:lstStyle/>
                  <a:p>
                    <a:fld id="{0D53CA5E-5C8B-4A09-9267-842B186C5AC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D6B-49C6-8E8D-564B754C4503}"/>
                </c:ext>
              </c:extLst>
            </c:dLbl>
            <c:dLbl>
              <c:idx val="12"/>
              <c:layout>
                <c:manualLayout>
                  <c:x val="-4.2250671710403018E-2"/>
                  <c:y val="3.84446257850109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D6B-49C6-8E8D-564B754C45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mmm\-yy</c:formatCode>
                <c:ptCount val="13"/>
                <c:pt idx="0">
                  <c:v>45772</c:v>
                </c:pt>
                <c:pt idx="1">
                  <c:v>45802</c:v>
                </c:pt>
                <c:pt idx="2">
                  <c:v>45833</c:v>
                </c:pt>
                <c:pt idx="3">
                  <c:v>45863</c:v>
                </c:pt>
                <c:pt idx="4">
                  <c:v>45894</c:v>
                </c:pt>
                <c:pt idx="5">
                  <c:v>45925</c:v>
                </c:pt>
                <c:pt idx="6">
                  <c:v>45955</c:v>
                </c:pt>
                <c:pt idx="7">
                  <c:v>45986</c:v>
                </c:pt>
                <c:pt idx="8">
                  <c:v>46016</c:v>
                </c:pt>
                <c:pt idx="9">
                  <c:v>46048</c:v>
                </c:pt>
                <c:pt idx="10" formatCode="d\-mmm">
                  <c:v>46079</c:v>
                </c:pt>
                <c:pt idx="11" formatCode="d\-mmm">
                  <c:v>46107</c:v>
                </c:pt>
                <c:pt idx="12" formatCode="d\-mmm">
                  <c:v>46138</c:v>
                </c:pt>
              </c:numCache>
            </c:numRef>
          </c:cat>
          <c:val>
            <c:numRef>
              <c:f>Sheet1!$C$2:$C$14</c:f>
              <c:numCache>
                <c:formatCode>"$"#,##0_);[Red]\("$"#,##0\)</c:formatCode>
                <c:ptCount val="13"/>
                <c:pt idx="0">
                  <c:v>319406</c:v>
                </c:pt>
                <c:pt idx="1">
                  <c:v>317604</c:v>
                </c:pt>
                <c:pt idx="2">
                  <c:v>319523</c:v>
                </c:pt>
                <c:pt idx="3">
                  <c:v>319947</c:v>
                </c:pt>
                <c:pt idx="4">
                  <c:v>329966</c:v>
                </c:pt>
                <c:pt idx="5">
                  <c:v>320661</c:v>
                </c:pt>
                <c:pt idx="6">
                  <c:v>316041</c:v>
                </c:pt>
                <c:pt idx="7">
                  <c:v>314895</c:v>
                </c:pt>
                <c:pt idx="8">
                  <c:v>302088</c:v>
                </c:pt>
                <c:pt idx="9">
                  <c:v>319489</c:v>
                </c:pt>
                <c:pt idx="10" formatCode="&quot;$&quot;#,##0">
                  <c:v>301226</c:v>
                </c:pt>
                <c:pt idx="11">
                  <c:v>310013</c:v>
                </c:pt>
                <c:pt idx="12">
                  <c:v>302828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2D6B-49C6-8E8D-564B754C4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709983"/>
        <c:axId val="661044335"/>
      </c:lineChart>
      <c:dateAx>
        <c:axId val="190067798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676319"/>
        <c:crosses val="autoZero"/>
        <c:auto val="1"/>
        <c:lblOffset val="100"/>
        <c:baseTimeUnit val="months"/>
      </c:dateAx>
      <c:valAx>
        <c:axId val="190067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677983"/>
        <c:crosses val="autoZero"/>
        <c:crossBetween val="between"/>
      </c:valAx>
      <c:valAx>
        <c:axId val="661044335"/>
        <c:scaling>
          <c:orientation val="minMax"/>
        </c:scaling>
        <c:delete val="0"/>
        <c:axPos val="r"/>
        <c:numFmt formatCode="&quot;$&quot;#,##0_);[Red]\(&quot;$&quot;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811709983"/>
        <c:crosses val="max"/>
        <c:crossBetween val="between"/>
      </c:valAx>
      <c:dateAx>
        <c:axId val="811709983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661044335"/>
        <c:crosses val="autoZero"/>
        <c:auto val="1"/>
        <c:lblOffset val="100"/>
        <c:baseTimeUnit val="months"/>
      </c:date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rgbClr val="4C88A4"/>
      </a:solidFill>
      <a:prstDash val="solid"/>
      <a:miter lim="800000"/>
    </a:ln>
    <a:effectLst>
      <a:outerShdw blurRad="50800" dist="38100" dir="2700000" algn="tl" rotWithShape="0">
        <a:prstClr val="black">
          <a:alpha val="40000"/>
        </a:prstClr>
      </a:outerShdw>
      <a:softEdge rad="12700"/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681963930060575E-2"/>
          <c:y val="0.13696635231503501"/>
          <c:w val="0.86916613415338484"/>
          <c:h val="0.69141065049309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February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9.060261152396732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09-46A8-A699-8580F3EF84DF}"/>
                </c:ext>
              </c:extLst>
            </c:dLbl>
            <c:dLbl>
              <c:idx val="2"/>
              <c:layout>
                <c:manualLayout>
                  <c:x val="6.6441147583769501E-17"/>
                  <c:y val="-2.9112081513828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09-46A8-A699-8580F3EF8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&lt;6.00%</c:v>
                </c:pt>
                <c:pt idx="1">
                  <c:v>6.0-6.99%</c:v>
                </c:pt>
                <c:pt idx="2">
                  <c:v>7.0-7.99%</c:v>
                </c:pt>
                <c:pt idx="3">
                  <c:v>&gt;8.00%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1.9E-2</c:v>
                </c:pt>
                <c:pt idx="1">
                  <c:v>0.56200000000000006</c:v>
                </c:pt>
                <c:pt idx="2">
                  <c:v>0.35499999999999998</c:v>
                </c:pt>
                <c:pt idx="3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E-4080-9ED4-9859FE91B1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322057379188475E-17"/>
                  <c:y val="-3.78457059679768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09-46A8-A699-8580F3EF84DF}"/>
                </c:ext>
              </c:extLst>
            </c:dLbl>
            <c:dLbl>
              <c:idx val="1"/>
              <c:layout>
                <c:manualLayout>
                  <c:x val="0"/>
                  <c:y val="-2.91120815138282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09-46A8-A699-8580F3EF84DF}"/>
                </c:ext>
              </c:extLst>
            </c:dLbl>
            <c:dLbl>
              <c:idx val="2"/>
              <c:layout>
                <c:manualLayout>
                  <c:x val="3.6241044609586926E-3"/>
                  <c:y val="1.74672489082969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09-46A8-A699-8580F3EF84DF}"/>
                </c:ext>
              </c:extLst>
            </c:dLbl>
            <c:dLbl>
              <c:idx val="3"/>
              <c:layout>
                <c:manualLayout>
                  <c:x val="3.6241044609586926E-3"/>
                  <c:y val="2.62008733624454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09-46A8-A699-8580F3EF8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&lt;6.00%</c:v>
                </c:pt>
                <c:pt idx="1">
                  <c:v>6.0-6.99%</c:v>
                </c:pt>
                <c:pt idx="2">
                  <c:v>7.0-7.99%</c:v>
                </c:pt>
                <c:pt idx="3">
                  <c:v>&gt;8.00%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2.9000000000000001E-2</c:v>
                </c:pt>
                <c:pt idx="1">
                  <c:v>0.58499999999999996</c:v>
                </c:pt>
                <c:pt idx="2">
                  <c:v>0.34</c:v>
                </c:pt>
                <c:pt idx="3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9-46A8-A699-8580F3EF84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B03335"/>
            </a:soli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43615669143803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09-46A8-A699-8580F3EF84DF}"/>
                </c:ext>
              </c:extLst>
            </c:dLbl>
            <c:dLbl>
              <c:idx val="1"/>
              <c:layout>
                <c:manualLayout>
                  <c:x val="1.6308470074314116E-2"/>
                  <c:y val="-2.9112081513828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09-46A8-A699-8580F3EF84DF}"/>
                </c:ext>
              </c:extLst>
            </c:dLbl>
            <c:dLbl>
              <c:idx val="2"/>
              <c:layout>
                <c:manualLayout>
                  <c:x val="0"/>
                  <c:y val="-1.74672489082969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09-46A8-A699-8580F3EF8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&lt;6.00%</c:v>
                </c:pt>
                <c:pt idx="1">
                  <c:v>6.0-6.99%</c:v>
                </c:pt>
                <c:pt idx="2">
                  <c:v>7.0-7.99%</c:v>
                </c:pt>
                <c:pt idx="3">
                  <c:v>&gt;8.00%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1.6E-2</c:v>
                </c:pt>
                <c:pt idx="1">
                  <c:v>0.51800000000000002</c:v>
                </c:pt>
                <c:pt idx="2">
                  <c:v>0.38600000000000001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09-46A8-A699-8580F3EF84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00677983"/>
        <c:axId val="1900676319"/>
      </c:barChart>
      <c:catAx>
        <c:axId val="190067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B03335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676319"/>
        <c:crosses val="autoZero"/>
        <c:auto val="1"/>
        <c:lblAlgn val="ctr"/>
        <c:lblOffset val="100"/>
        <c:noMultiLvlLbl val="0"/>
      </c:catAx>
      <c:valAx>
        <c:axId val="1900676319"/>
        <c:scaling>
          <c:orientation val="minMax"/>
          <c:max val="0.7000000000000000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00677983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499529116199102"/>
          <c:y val="4.2023175150136323E-2"/>
          <c:w val="0.32353707458863562"/>
          <c:h val="5.9315293011954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rgbClr val="B03335"/>
      </a:solidFill>
      <a:prstDash val="solid"/>
      <a:miter lim="800000"/>
    </a:ln>
    <a:effectLst>
      <a:outerShdw blurRad="50800" dist="38100" dir="2700000" algn="tl" rotWithShape="0">
        <a:prstClr val="black">
          <a:alpha val="40000"/>
        </a:prstClr>
      </a:outerShdw>
      <a:softEdge rad="12700"/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omments/modernComment_114_347916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8EE39E-F621-489C-A025-E267B7FF0E65}" authorId="{5785F40C-6A93-DAE7-406C-258BBAF49FBB}" created="2026-05-05T18:44:24.29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5021924" sldId="276"/>
      <ac:graphicFrameMk id="4" creationId="{CA310823-1627-870D-4246-7EB0F433950C}"/>
      <ac:tblMk/>
      <ac:tcMk rowId="1355573862" colId="3152988652"/>
      <ac:txMk cp="0" len="16">
        <ac:context len="17" hash="3195306799"/>
      </ac:txMk>
    </ac:txMkLst>
    <p188:pos x="5445717" y="4331937"/>
    <p188:txBody>
      <a:bodyPr/>
      <a:lstStyle/>
      <a:p>
        <a:r>
          <a:rPr lang="en-US"/>
          <a:t>Double check these arrows. Philadelphia should be up this year.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0.31739</cdr:x>
      <cdr:y>0.31597</cdr:y>
    </cdr:from>
    <cdr:to>
      <cdr:x>0.68261</cdr:x>
      <cdr:y>0.68402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EA41FDD-B55F-992C-C514-38DF7006F80E}"/>
            </a:ext>
          </a:extLst>
        </cdr:cNvPr>
        <cdr:cNvSpPr txBox="1"/>
      </cdr:nvSpPr>
      <cdr:spPr>
        <a:xfrm xmlns:a="http://schemas.openxmlformats.org/drawingml/2006/main">
          <a:off x="1353900" y="1377824"/>
          <a:ext cx="1557963" cy="1604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6000" b="1" kern="1200" dirty="0">
              <a:solidFill>
                <a:srgbClr val="006600"/>
              </a:solidFill>
              <a:latin typeface="Azo Sans" panose="020B0603030503020204"/>
            </a:rPr>
            <a:t>+51% </a:t>
          </a:r>
        </a:p>
        <a:p xmlns:a="http://schemas.openxmlformats.org/drawingml/2006/main">
          <a:pPr algn="ctr"/>
          <a:r>
            <a:rPr lang="en-US" sz="1600" b="1" kern="1200" dirty="0">
              <a:solidFill>
                <a:srgbClr val="006600"/>
              </a:solidFill>
              <a:latin typeface="Azo Sans" panose="020B0603030503020204"/>
            </a:rPr>
            <a:t>Average Growth</a:t>
          </a:r>
        </a:p>
        <a:p xmlns:a="http://schemas.openxmlformats.org/drawingml/2006/main">
          <a:pPr algn="ctr"/>
          <a:r>
            <a:rPr lang="en-US" sz="1200" b="1" kern="1200" dirty="0">
              <a:solidFill>
                <a:srgbClr val="006600"/>
              </a:solidFill>
              <a:latin typeface="Azo Sans" panose="020B0603030503020204"/>
            </a:rPr>
            <a:t>*33 are Lightning Docs Users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0.33178</cdr:x>
      <cdr:y>0.31597</cdr:y>
    </cdr:from>
    <cdr:to>
      <cdr:x>0.67453</cdr:x>
      <cdr:y>0.68403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2DD53C2-287E-017A-8BD0-2DF7374BA0F9}"/>
            </a:ext>
          </a:extLst>
        </cdr:cNvPr>
        <cdr:cNvSpPr txBox="1"/>
      </cdr:nvSpPr>
      <cdr:spPr>
        <a:xfrm xmlns:a="http://schemas.openxmlformats.org/drawingml/2006/main">
          <a:off x="1464186" y="1377825"/>
          <a:ext cx="1512601" cy="1604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6000" b="1" kern="1200" dirty="0">
              <a:solidFill>
                <a:srgbClr val="990033"/>
              </a:solidFill>
              <a:latin typeface="Azo Sans" panose="020B0603030503020204"/>
            </a:rPr>
            <a:t>-23%</a:t>
          </a:r>
        </a:p>
        <a:p xmlns:a="http://schemas.openxmlformats.org/drawingml/2006/main">
          <a:pPr algn="ctr"/>
          <a:r>
            <a:rPr lang="en-US" sz="1600" b="1" kern="1200" dirty="0">
              <a:solidFill>
                <a:srgbClr val="990033"/>
              </a:solidFill>
              <a:latin typeface="Azo Sans" panose="020B0603030503020204"/>
            </a:rPr>
            <a:t>Average Growth</a:t>
          </a:r>
        </a:p>
        <a:p xmlns:a="http://schemas.openxmlformats.org/drawingml/2006/main">
          <a:pPr algn="ctr"/>
          <a:r>
            <a:rPr lang="en-US" sz="1200" b="1" kern="1200" dirty="0">
              <a:solidFill>
                <a:srgbClr val="990033"/>
              </a:solidFill>
              <a:latin typeface="Azo Sans" panose="020B0603030503020204"/>
            </a:rPr>
            <a:t>*9 are Lightning Docs Users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0.11518</cdr:x>
      <cdr:y>0.61072</cdr:y>
    </cdr:from>
    <cdr:to>
      <cdr:x>0.1562</cdr:x>
      <cdr:y>0.69373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EFF067C-C894-3C90-1CE3-CEFE31C8B265}"/>
            </a:ext>
          </a:extLst>
        </cdr:cNvPr>
        <cdr:cNvSpPr txBox="1"/>
      </cdr:nvSpPr>
      <cdr:spPr>
        <a:xfrm xmlns:a="http://schemas.openxmlformats.org/drawingml/2006/main">
          <a:off x="1297858" y="2965891"/>
          <a:ext cx="462116" cy="403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0.10387</cdr:x>
      <cdr:y>0.63707</cdr:y>
    </cdr:from>
    <cdr:to>
      <cdr:x>0.10387</cdr:x>
      <cdr:y>0.70329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F9C9F9B5-8281-B846-0503-DDFBBB885913}"/>
            </a:ext>
          </a:extLst>
        </cdr:cNvPr>
        <cdr:cNvCxnSpPr/>
      </cdr:nvCxnSpPr>
      <cdr:spPr>
        <a:xfrm xmlns:a="http://schemas.openxmlformats.org/drawingml/2006/main" flipV="1">
          <a:off x="1160220" y="3128640"/>
          <a:ext cx="0" cy="32520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0.17553</cdr:x>
      <cdr:y>0.64317</cdr:y>
    </cdr:from>
    <cdr:to>
      <cdr:x>0.17553</cdr:x>
      <cdr:y>0.72075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F9C9F9B5-8281-B846-0503-DDFBBB885913}"/>
            </a:ext>
          </a:extLst>
        </cdr:cNvPr>
        <cdr:cNvCxnSpPr/>
      </cdr:nvCxnSpPr>
      <cdr:spPr>
        <a:xfrm xmlns:a="http://schemas.openxmlformats.org/drawingml/2006/main" flipV="1">
          <a:off x="1960698" y="3158604"/>
          <a:ext cx="0" cy="38099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0.31509</cdr:x>
      <cdr:y>0.64443</cdr:y>
    </cdr:from>
    <cdr:to>
      <cdr:x>0.31509</cdr:x>
      <cdr:y>0.73911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F9C9F9B5-8281-B846-0503-DDFBBB885913}"/>
            </a:ext>
          </a:extLst>
        </cdr:cNvPr>
        <cdr:cNvCxnSpPr/>
      </cdr:nvCxnSpPr>
      <cdr:spPr>
        <a:xfrm xmlns:a="http://schemas.openxmlformats.org/drawingml/2006/main" flipV="1">
          <a:off x="3519531" y="3164771"/>
          <a:ext cx="0" cy="46497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0.38637</cdr:x>
      <cdr:y>0.66695</cdr:y>
    </cdr:from>
    <cdr:to>
      <cdr:x>0.38637</cdr:x>
      <cdr:y>0.73353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F9C9F9B5-8281-B846-0503-DDFBBB885913}"/>
            </a:ext>
          </a:extLst>
        </cdr:cNvPr>
        <cdr:cNvCxnSpPr/>
      </cdr:nvCxnSpPr>
      <cdr:spPr>
        <a:xfrm xmlns:a="http://schemas.openxmlformats.org/drawingml/2006/main" flipV="1">
          <a:off x="4315724" y="3275378"/>
          <a:ext cx="0" cy="32698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0.4584</cdr:x>
      <cdr:y>0.6653</cdr:y>
    </cdr:from>
    <cdr:to>
      <cdr:x>0.4584</cdr:x>
      <cdr:y>0.73443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F9C9F9B5-8281-B846-0503-DDFBBB885913}"/>
            </a:ext>
          </a:extLst>
        </cdr:cNvPr>
        <cdr:cNvCxnSpPr/>
      </cdr:nvCxnSpPr>
      <cdr:spPr>
        <a:xfrm xmlns:a="http://schemas.openxmlformats.org/drawingml/2006/main" flipV="1">
          <a:off x="5120293" y="3267286"/>
          <a:ext cx="0" cy="33949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0.5284</cdr:x>
      <cdr:y>0.68178</cdr:y>
    </cdr:from>
    <cdr:to>
      <cdr:x>0.5284</cdr:x>
      <cdr:y>0.76911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F9C9F9B5-8281-B846-0503-DDFBBB885913}"/>
            </a:ext>
          </a:extLst>
        </cdr:cNvPr>
        <cdr:cNvCxnSpPr/>
      </cdr:nvCxnSpPr>
      <cdr:spPr>
        <a:xfrm xmlns:a="http://schemas.openxmlformats.org/drawingml/2006/main" flipV="1">
          <a:off x="5902188" y="3348207"/>
          <a:ext cx="0" cy="42887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0.67084</cdr:x>
      <cdr:y>0.67519</cdr:y>
    </cdr:from>
    <cdr:to>
      <cdr:x>0.67084</cdr:x>
      <cdr:y>0.74707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F9C9F9B5-8281-B846-0503-DDFBBB885913}"/>
            </a:ext>
          </a:extLst>
        </cdr:cNvPr>
        <cdr:cNvCxnSpPr/>
      </cdr:nvCxnSpPr>
      <cdr:spPr>
        <a:xfrm xmlns:a="http://schemas.openxmlformats.org/drawingml/2006/main" flipV="1">
          <a:off x="7493232" y="3315839"/>
          <a:ext cx="0" cy="35301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0.74206</cdr:x>
      <cdr:y>0.67848</cdr:y>
    </cdr:from>
    <cdr:to>
      <cdr:x>0.74206</cdr:x>
      <cdr:y>0.75156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F9C9F9B5-8281-B846-0503-DDFBBB885913}"/>
            </a:ext>
          </a:extLst>
        </cdr:cNvPr>
        <cdr:cNvCxnSpPr/>
      </cdr:nvCxnSpPr>
      <cdr:spPr>
        <a:xfrm xmlns:a="http://schemas.openxmlformats.org/drawingml/2006/main" flipV="1">
          <a:off x="8288754" y="3332023"/>
          <a:ext cx="0" cy="35888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0.88321</cdr:x>
      <cdr:y>0.66644</cdr:y>
    </cdr:from>
    <cdr:to>
      <cdr:x>0.88321</cdr:x>
      <cdr:y>0.75727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F9C9F9B5-8281-B846-0503-DDFBBB885913}"/>
            </a:ext>
          </a:extLst>
        </cdr:cNvPr>
        <cdr:cNvCxnSpPr/>
      </cdr:nvCxnSpPr>
      <cdr:spPr>
        <a:xfrm xmlns:a="http://schemas.openxmlformats.org/drawingml/2006/main" flipV="1">
          <a:off x="9865419" y="3272885"/>
          <a:ext cx="0" cy="44606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0.84603</cdr:x>
      <cdr:y>0</cdr:y>
    </cdr:from>
    <cdr:to>
      <cdr:x>0.90101</cdr:x>
      <cdr:y>0.06479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3A9EA0BB-2E99-AF38-8467-C4A5D8EDEEA1}"/>
            </a:ext>
          </a:extLst>
        </cdr:cNvPr>
        <cdr:cNvSpPr txBox="1"/>
      </cdr:nvSpPr>
      <cdr:spPr>
        <a:xfrm xmlns:a="http://schemas.openxmlformats.org/drawingml/2006/main">
          <a:off x="9532899" y="-1084998"/>
          <a:ext cx="619432" cy="314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0.24629</cdr:x>
      <cdr:y>0.65583</cdr:y>
    </cdr:from>
    <cdr:to>
      <cdr:x>0.24629</cdr:x>
      <cdr:y>0.73627</cdr:y>
    </cdr:to>
    <cdr:cxnSp macro="">
      <cdr:nvCxnSpPr>
        <cdr:cNvPr id="27" name="Straight Connector 26">
          <a:extLst xmlns:a="http://schemas.openxmlformats.org/drawingml/2006/main">
            <a:ext uri="{FF2B5EF4-FFF2-40B4-BE49-F238E27FC236}">
              <a16:creationId xmlns:a16="http://schemas.microsoft.com/office/drawing/2014/main" id="{E1620864-493C-AE1A-D822-025AB2E981B3}"/>
            </a:ext>
          </a:extLst>
        </cdr:cNvPr>
        <cdr:cNvCxnSpPr/>
      </cdr:nvCxnSpPr>
      <cdr:spPr>
        <a:xfrm xmlns:a="http://schemas.openxmlformats.org/drawingml/2006/main" flipV="1">
          <a:off x="2751051" y="3220756"/>
          <a:ext cx="0" cy="39504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0.59876</cdr:x>
      <cdr:y>0.68672</cdr:y>
    </cdr:from>
    <cdr:to>
      <cdr:x>0.59876</cdr:x>
      <cdr:y>0.75593</cdr:y>
    </cdr:to>
    <cdr:cxnSp macro="">
      <cdr:nvCxnSpPr>
        <cdr:cNvPr id="28" name="Straight Connector 27">
          <a:extLst xmlns:a="http://schemas.openxmlformats.org/drawingml/2006/main">
            <a:ext uri="{FF2B5EF4-FFF2-40B4-BE49-F238E27FC236}">
              <a16:creationId xmlns:a16="http://schemas.microsoft.com/office/drawing/2014/main" id="{38E4E59D-CD8C-29B4-6A48-55F7AE691883}"/>
            </a:ext>
          </a:extLst>
        </cdr:cNvPr>
        <cdr:cNvCxnSpPr/>
      </cdr:nvCxnSpPr>
      <cdr:spPr>
        <a:xfrm xmlns:a="http://schemas.openxmlformats.org/drawingml/2006/main" flipV="1">
          <a:off x="6688104" y="3372483"/>
          <a:ext cx="0" cy="33986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0.81142</cdr:x>
      <cdr:y>0.67273</cdr:y>
    </cdr:from>
    <cdr:to>
      <cdr:x>0.81142</cdr:x>
      <cdr:y>0.74721</cdr:y>
    </cdr:to>
    <cdr:cxnSp macro="">
      <cdr:nvCxnSpPr>
        <cdr:cNvPr id="29" name="Straight Connector 28">
          <a:extLst xmlns:a="http://schemas.openxmlformats.org/drawingml/2006/main">
            <a:ext uri="{FF2B5EF4-FFF2-40B4-BE49-F238E27FC236}">
              <a16:creationId xmlns:a16="http://schemas.microsoft.com/office/drawing/2014/main" id="{38E4E59D-CD8C-29B4-6A48-55F7AE691883}"/>
            </a:ext>
          </a:extLst>
        </cdr:cNvPr>
        <cdr:cNvCxnSpPr/>
      </cdr:nvCxnSpPr>
      <cdr:spPr>
        <a:xfrm xmlns:a="http://schemas.openxmlformats.org/drawingml/2006/main" flipV="1">
          <a:off x="9063500" y="3303796"/>
          <a:ext cx="0" cy="36577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0.15368</cdr:x>
      <cdr:y>0.59163</cdr:y>
    </cdr:from>
    <cdr:to>
      <cdr:x>0.20593</cdr:x>
      <cdr:y>0.64691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AB68FFE8-FD49-C613-FF12-9008B3576B50}"/>
            </a:ext>
          </a:extLst>
        </cdr:cNvPr>
        <cdr:cNvSpPr txBox="1"/>
      </cdr:nvSpPr>
      <cdr:spPr>
        <a:xfrm xmlns:a="http://schemas.openxmlformats.org/drawingml/2006/main" flipH="1">
          <a:off x="1716596" y="2905472"/>
          <a:ext cx="583661" cy="271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bg2">
                  <a:lumMod val="50000"/>
                </a:schemeClr>
              </a:solidFill>
            </a:rPr>
            <a:t>3.10%</a:t>
          </a:r>
        </a:p>
      </cdr:txBody>
    </cdr:sp>
  </cdr:relSizeAnchor>
  <cdr:relSizeAnchor xmlns:cdr="http://schemas.openxmlformats.org/drawingml/2006/chartDrawing">
    <cdr:from>
      <cdr:x>0.10387</cdr:x>
      <cdr:y>0.46121</cdr:y>
    </cdr:from>
    <cdr:to>
      <cdr:x>0.10387</cdr:x>
      <cdr:y>0.6005</cdr:y>
    </cdr:to>
    <cdr:cxnSp macro="">
      <cdr:nvCxnSpPr>
        <cdr:cNvPr id="48" name="Straight Connector 47">
          <a:extLst xmlns:a="http://schemas.openxmlformats.org/drawingml/2006/main">
            <a:ext uri="{FF2B5EF4-FFF2-40B4-BE49-F238E27FC236}">
              <a16:creationId xmlns:a16="http://schemas.microsoft.com/office/drawing/2014/main" id="{B45EA830-C77A-04E0-B04E-A1D69EA3ABEE}"/>
            </a:ext>
          </a:extLst>
        </cdr:cNvPr>
        <cdr:cNvCxnSpPr/>
      </cdr:nvCxnSpPr>
      <cdr:spPr>
        <a:xfrm xmlns:a="http://schemas.openxmlformats.org/drawingml/2006/main" flipV="1">
          <a:off x="1160220" y="2264978"/>
          <a:ext cx="0" cy="68405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0.17468</cdr:x>
      <cdr:y>0.45115</cdr:y>
    </cdr:from>
    <cdr:to>
      <cdr:x>0.17468</cdr:x>
      <cdr:y>0.59856</cdr:y>
    </cdr:to>
    <cdr:cxnSp macro="">
      <cdr:nvCxnSpPr>
        <cdr:cNvPr id="50" name="Straight Connector 49">
          <a:extLst xmlns:a="http://schemas.openxmlformats.org/drawingml/2006/main">
            <a:ext uri="{FF2B5EF4-FFF2-40B4-BE49-F238E27FC236}">
              <a16:creationId xmlns:a16="http://schemas.microsoft.com/office/drawing/2014/main" id="{1F7E338C-7F61-DA1C-EBBB-1DF40B9BE687}"/>
            </a:ext>
          </a:extLst>
        </cdr:cNvPr>
        <cdr:cNvCxnSpPr/>
      </cdr:nvCxnSpPr>
      <cdr:spPr>
        <a:xfrm xmlns:a="http://schemas.openxmlformats.org/drawingml/2006/main" flipV="1">
          <a:off x="1951173" y="2215595"/>
          <a:ext cx="0" cy="72393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0.24629</cdr:x>
      <cdr:y>0.45926</cdr:y>
    </cdr:from>
    <cdr:to>
      <cdr:x>0.24629</cdr:x>
      <cdr:y>0.60242</cdr:y>
    </cdr:to>
    <cdr:cxnSp macro="">
      <cdr:nvCxnSpPr>
        <cdr:cNvPr id="53" name="Straight Connector 52">
          <a:extLst xmlns:a="http://schemas.openxmlformats.org/drawingml/2006/main">
            <a:ext uri="{FF2B5EF4-FFF2-40B4-BE49-F238E27FC236}">
              <a16:creationId xmlns:a16="http://schemas.microsoft.com/office/drawing/2014/main" id="{09625690-90B4-A939-03DC-9AAF040039CE}"/>
            </a:ext>
          </a:extLst>
        </cdr:cNvPr>
        <cdr:cNvCxnSpPr/>
      </cdr:nvCxnSpPr>
      <cdr:spPr>
        <a:xfrm xmlns:a="http://schemas.openxmlformats.org/drawingml/2006/main" flipV="1">
          <a:off x="2751021" y="2255447"/>
          <a:ext cx="0" cy="70305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0.31594</cdr:x>
      <cdr:y>0.46745</cdr:y>
    </cdr:from>
    <cdr:to>
      <cdr:x>0.31594</cdr:x>
      <cdr:y>0.59309</cdr:y>
    </cdr:to>
    <cdr:cxnSp macro="">
      <cdr:nvCxnSpPr>
        <cdr:cNvPr id="57" name="Straight Connector 56">
          <a:extLst xmlns:a="http://schemas.openxmlformats.org/drawingml/2006/main">
            <a:ext uri="{FF2B5EF4-FFF2-40B4-BE49-F238E27FC236}">
              <a16:creationId xmlns:a16="http://schemas.microsoft.com/office/drawing/2014/main" id="{6D3792AE-31F8-5B82-78EB-643F26C26292}"/>
            </a:ext>
          </a:extLst>
        </cdr:cNvPr>
        <cdr:cNvCxnSpPr/>
      </cdr:nvCxnSpPr>
      <cdr:spPr>
        <a:xfrm xmlns:a="http://schemas.openxmlformats.org/drawingml/2006/main" flipV="1">
          <a:off x="3528975" y="2295633"/>
          <a:ext cx="0" cy="61701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0.38722</cdr:x>
      <cdr:y>0.46371</cdr:y>
    </cdr:from>
    <cdr:to>
      <cdr:x>0.38722</cdr:x>
      <cdr:y>0.61092</cdr:y>
    </cdr:to>
    <cdr:cxnSp macro="">
      <cdr:nvCxnSpPr>
        <cdr:cNvPr id="59" name="Straight Connector 58">
          <a:extLst xmlns:a="http://schemas.openxmlformats.org/drawingml/2006/main">
            <a:ext uri="{FF2B5EF4-FFF2-40B4-BE49-F238E27FC236}">
              <a16:creationId xmlns:a16="http://schemas.microsoft.com/office/drawing/2014/main" id="{F64FF0B6-C415-5933-8A9D-7D8912A6FD67}"/>
            </a:ext>
          </a:extLst>
        </cdr:cNvPr>
        <cdr:cNvCxnSpPr/>
      </cdr:nvCxnSpPr>
      <cdr:spPr>
        <a:xfrm xmlns:a="http://schemas.openxmlformats.org/drawingml/2006/main" flipV="1">
          <a:off x="4325218" y="2277277"/>
          <a:ext cx="0" cy="72297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0.45755</cdr:x>
      <cdr:y>0.45689</cdr:y>
    </cdr:from>
    <cdr:to>
      <cdr:x>0.45755</cdr:x>
      <cdr:y>0.61092</cdr:y>
    </cdr:to>
    <cdr:cxnSp macro="">
      <cdr:nvCxnSpPr>
        <cdr:cNvPr id="62" name="Straight Connector 61">
          <a:extLst xmlns:a="http://schemas.openxmlformats.org/drawingml/2006/main">
            <a:ext uri="{FF2B5EF4-FFF2-40B4-BE49-F238E27FC236}">
              <a16:creationId xmlns:a16="http://schemas.microsoft.com/office/drawing/2014/main" id="{A9DAA18B-D96E-E723-6394-86191B7BF153}"/>
            </a:ext>
          </a:extLst>
        </cdr:cNvPr>
        <cdr:cNvCxnSpPr/>
      </cdr:nvCxnSpPr>
      <cdr:spPr>
        <a:xfrm xmlns:a="http://schemas.openxmlformats.org/drawingml/2006/main" flipV="1">
          <a:off x="5110799" y="2243784"/>
          <a:ext cx="0" cy="75646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0.5284</cdr:x>
      <cdr:y>0.46446</cdr:y>
    </cdr:from>
    <cdr:to>
      <cdr:x>0.5284</cdr:x>
      <cdr:y>0.64388</cdr:y>
    </cdr:to>
    <cdr:cxnSp macro="">
      <cdr:nvCxnSpPr>
        <cdr:cNvPr id="65" name="Straight Connector 64">
          <a:extLst xmlns:a="http://schemas.openxmlformats.org/drawingml/2006/main">
            <a:ext uri="{FF2B5EF4-FFF2-40B4-BE49-F238E27FC236}">
              <a16:creationId xmlns:a16="http://schemas.microsoft.com/office/drawing/2014/main" id="{9486856B-2B0C-3385-AEC8-A7E4A4934AD4}"/>
            </a:ext>
          </a:extLst>
        </cdr:cNvPr>
        <cdr:cNvCxnSpPr/>
      </cdr:nvCxnSpPr>
      <cdr:spPr>
        <a:xfrm xmlns:a="http://schemas.openxmlformats.org/drawingml/2006/main" flipV="1">
          <a:off x="5902188" y="2280960"/>
          <a:ext cx="0" cy="88113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0.59961</cdr:x>
      <cdr:y>0.46961</cdr:y>
    </cdr:from>
    <cdr:to>
      <cdr:x>0.59961</cdr:x>
      <cdr:y>0.63729</cdr:y>
    </cdr:to>
    <cdr:cxnSp macro="">
      <cdr:nvCxnSpPr>
        <cdr:cNvPr id="69" name="Straight Connector 68">
          <a:extLst xmlns:a="http://schemas.openxmlformats.org/drawingml/2006/main">
            <a:ext uri="{FF2B5EF4-FFF2-40B4-BE49-F238E27FC236}">
              <a16:creationId xmlns:a16="http://schemas.microsoft.com/office/drawing/2014/main" id="{EE4E68DB-CF9B-6240-99CE-5B0CBA1E8F88}"/>
            </a:ext>
          </a:extLst>
        </cdr:cNvPr>
        <cdr:cNvCxnSpPr/>
      </cdr:nvCxnSpPr>
      <cdr:spPr>
        <a:xfrm xmlns:a="http://schemas.openxmlformats.org/drawingml/2006/main" flipV="1">
          <a:off x="6697598" y="2306252"/>
          <a:ext cx="0" cy="82347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0.67169</cdr:x>
      <cdr:y>0.48158</cdr:y>
    </cdr:from>
    <cdr:to>
      <cdr:x>0.67169</cdr:x>
      <cdr:y>0.63729</cdr:y>
    </cdr:to>
    <cdr:cxnSp macro="">
      <cdr:nvCxnSpPr>
        <cdr:cNvPr id="71" name="Straight Connector 70">
          <a:extLst xmlns:a="http://schemas.openxmlformats.org/drawingml/2006/main">
            <a:ext uri="{FF2B5EF4-FFF2-40B4-BE49-F238E27FC236}">
              <a16:creationId xmlns:a16="http://schemas.microsoft.com/office/drawing/2014/main" id="{0570D270-8960-5332-E3FD-5B32EAE6FC6C}"/>
            </a:ext>
          </a:extLst>
        </cdr:cNvPr>
        <cdr:cNvCxnSpPr/>
      </cdr:nvCxnSpPr>
      <cdr:spPr>
        <a:xfrm xmlns:a="http://schemas.openxmlformats.org/drawingml/2006/main" flipV="1">
          <a:off x="7502726" y="2365036"/>
          <a:ext cx="0" cy="76468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0.74121</cdr:x>
      <cdr:y>0.5</cdr:y>
    </cdr:from>
    <cdr:to>
      <cdr:x>0.74121</cdr:x>
      <cdr:y>0.63235</cdr:y>
    </cdr:to>
    <cdr:cxnSp macro="">
      <cdr:nvCxnSpPr>
        <cdr:cNvPr id="74" name="Straight Connector 73">
          <a:extLst xmlns:a="http://schemas.openxmlformats.org/drawingml/2006/main">
            <a:ext uri="{FF2B5EF4-FFF2-40B4-BE49-F238E27FC236}">
              <a16:creationId xmlns:a16="http://schemas.microsoft.com/office/drawing/2014/main" id="{B945742E-2E86-FFAA-D5AD-E8F0489F7876}"/>
            </a:ext>
          </a:extLst>
        </cdr:cNvPr>
        <cdr:cNvCxnSpPr/>
      </cdr:nvCxnSpPr>
      <cdr:spPr>
        <a:xfrm xmlns:a="http://schemas.openxmlformats.org/drawingml/2006/main" flipV="1">
          <a:off x="8279259" y="2455497"/>
          <a:ext cx="0" cy="64994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0.81227</cdr:x>
      <cdr:y>0.5</cdr:y>
    </cdr:from>
    <cdr:to>
      <cdr:x>0.81227</cdr:x>
      <cdr:y>0.62905</cdr:y>
    </cdr:to>
    <cdr:cxnSp macro="">
      <cdr:nvCxnSpPr>
        <cdr:cNvPr id="77" name="Straight Connector 76">
          <a:extLst xmlns:a="http://schemas.openxmlformats.org/drawingml/2006/main">
            <a:ext uri="{FF2B5EF4-FFF2-40B4-BE49-F238E27FC236}">
              <a16:creationId xmlns:a16="http://schemas.microsoft.com/office/drawing/2014/main" id="{D210F4E2-25C0-E802-F8EE-DDE8BDE56369}"/>
            </a:ext>
          </a:extLst>
        </cdr:cNvPr>
        <cdr:cNvCxnSpPr/>
      </cdr:nvCxnSpPr>
      <cdr:spPr>
        <a:xfrm xmlns:a="http://schemas.openxmlformats.org/drawingml/2006/main" flipV="1">
          <a:off x="9072994" y="2455497"/>
          <a:ext cx="0" cy="63376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0.88322</cdr:x>
      <cdr:y>0.5</cdr:y>
    </cdr:from>
    <cdr:to>
      <cdr:x>0.88322</cdr:x>
      <cdr:y>0.62377</cdr:y>
    </cdr:to>
    <cdr:cxnSp macro="">
      <cdr:nvCxnSpPr>
        <cdr:cNvPr id="80" name="Straight Connector 79">
          <a:extLst xmlns:a="http://schemas.openxmlformats.org/drawingml/2006/main">
            <a:ext uri="{FF2B5EF4-FFF2-40B4-BE49-F238E27FC236}">
              <a16:creationId xmlns:a16="http://schemas.microsoft.com/office/drawing/2014/main" id="{6E094D72-B6C8-286F-C7F5-D537588C2363}"/>
            </a:ext>
          </a:extLst>
        </cdr:cNvPr>
        <cdr:cNvCxnSpPr/>
      </cdr:nvCxnSpPr>
      <cdr:spPr>
        <a:xfrm xmlns:a="http://schemas.openxmlformats.org/drawingml/2006/main" flipV="1">
          <a:off x="9865450" y="2455497"/>
          <a:ext cx="0" cy="60784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0.08259</cdr:x>
      <cdr:y>0.59282</cdr:y>
    </cdr:from>
    <cdr:to>
      <cdr:x>0.13756</cdr:x>
      <cdr:y>0.65759</cdr:y>
    </cdr:to>
    <cdr:sp macro="" textlink="">
      <cdr:nvSpPr>
        <cdr:cNvPr id="32" name="TextBox 1">
          <a:extLst xmlns:a="http://schemas.openxmlformats.org/drawingml/2006/main">
            <a:ext uri="{FF2B5EF4-FFF2-40B4-BE49-F238E27FC236}">
              <a16:creationId xmlns:a16="http://schemas.microsoft.com/office/drawing/2014/main" id="{D7435C51-2D37-9BC5-9F10-F7ADFF7B1E8B}"/>
            </a:ext>
          </a:extLst>
        </cdr:cNvPr>
        <cdr:cNvSpPr txBox="1"/>
      </cdr:nvSpPr>
      <cdr:spPr>
        <a:xfrm xmlns:a="http://schemas.openxmlformats.org/drawingml/2006/main">
          <a:off x="922541" y="2911357"/>
          <a:ext cx="614011" cy="318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bg2">
                  <a:lumMod val="50000"/>
                </a:schemeClr>
              </a:solidFill>
            </a:rPr>
            <a:t>3.28%</a:t>
          </a:r>
        </a:p>
      </cdr:txBody>
    </cdr:sp>
  </cdr:relSizeAnchor>
  <cdr:relSizeAnchor xmlns:cdr="http://schemas.openxmlformats.org/drawingml/2006/chartDrawing">
    <cdr:from>
      <cdr:x>0.22395</cdr:x>
      <cdr:y>0.60603</cdr:y>
    </cdr:from>
    <cdr:to>
      <cdr:x>0.27892</cdr:x>
      <cdr:y>0.6708</cdr:y>
    </cdr:to>
    <cdr:sp macro="" textlink="">
      <cdr:nvSpPr>
        <cdr:cNvPr id="37" name="TextBox 1">
          <a:extLst xmlns:a="http://schemas.openxmlformats.org/drawingml/2006/main">
            <a:ext uri="{FF2B5EF4-FFF2-40B4-BE49-F238E27FC236}">
              <a16:creationId xmlns:a16="http://schemas.microsoft.com/office/drawing/2014/main" id="{1E4258CF-35E1-308D-4E20-F02B17D15D84}"/>
            </a:ext>
          </a:extLst>
        </cdr:cNvPr>
        <cdr:cNvSpPr txBox="1"/>
      </cdr:nvSpPr>
      <cdr:spPr>
        <a:xfrm xmlns:a="http://schemas.openxmlformats.org/drawingml/2006/main">
          <a:off x="2501528" y="2976199"/>
          <a:ext cx="614010" cy="318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bg2">
                  <a:lumMod val="50000"/>
                </a:schemeClr>
              </a:solidFill>
            </a:rPr>
            <a:t>3.23%</a:t>
          </a:r>
        </a:p>
      </cdr:txBody>
    </cdr:sp>
  </cdr:relSizeAnchor>
  <cdr:relSizeAnchor xmlns:cdr="http://schemas.openxmlformats.org/drawingml/2006/chartDrawing">
    <cdr:from>
      <cdr:x>0.29356</cdr:x>
      <cdr:y>0.58794</cdr:y>
    </cdr:from>
    <cdr:to>
      <cdr:x>0.34853</cdr:x>
      <cdr:y>0.65271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2EC24B29-B833-0445-27F3-93386634F9CA}"/>
            </a:ext>
          </a:extLst>
        </cdr:cNvPr>
        <cdr:cNvSpPr txBox="1"/>
      </cdr:nvSpPr>
      <cdr:spPr>
        <a:xfrm xmlns:a="http://schemas.openxmlformats.org/drawingml/2006/main">
          <a:off x="3279067" y="2887353"/>
          <a:ext cx="614011" cy="318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bg2">
                  <a:lumMod val="50000"/>
                </a:schemeClr>
              </a:solidFill>
            </a:rPr>
            <a:t>3.22%</a:t>
          </a:r>
        </a:p>
      </cdr:txBody>
    </cdr:sp>
  </cdr:relSizeAnchor>
  <cdr:relSizeAnchor xmlns:cdr="http://schemas.openxmlformats.org/drawingml/2006/chartDrawing">
    <cdr:from>
      <cdr:x>0.95263</cdr:x>
      <cdr:y>0.5</cdr:y>
    </cdr:from>
    <cdr:to>
      <cdr:x>0.95263</cdr:x>
      <cdr:y>0.62905</cdr:y>
    </cdr:to>
    <cdr:cxnSp macro="">
      <cdr:nvCxnSpPr>
        <cdr:cNvPr id="17" name="Straight Connector 16">
          <a:extLst xmlns:a="http://schemas.openxmlformats.org/drawingml/2006/main">
            <a:ext uri="{FF2B5EF4-FFF2-40B4-BE49-F238E27FC236}">
              <a16:creationId xmlns:a16="http://schemas.microsoft.com/office/drawing/2014/main" id="{C7D0165D-4E0C-3CE9-F4AE-167AECF5F273}"/>
            </a:ext>
          </a:extLst>
        </cdr:cNvPr>
        <cdr:cNvCxnSpPr/>
      </cdr:nvCxnSpPr>
      <cdr:spPr>
        <a:xfrm xmlns:a="http://schemas.openxmlformats.org/drawingml/2006/main" flipV="1">
          <a:off x="10640805" y="2455497"/>
          <a:ext cx="0" cy="63376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0.95263</cdr:x>
      <cdr:y>0.67683</cdr:y>
    </cdr:from>
    <cdr:to>
      <cdr:x>0.95263</cdr:x>
      <cdr:y>0.74856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A64AEB1D-5FE5-1567-5D80-139E00857160}"/>
            </a:ext>
          </a:extLst>
        </cdr:cNvPr>
        <cdr:cNvCxnSpPr/>
      </cdr:nvCxnSpPr>
      <cdr:spPr>
        <a:xfrm xmlns:a="http://schemas.openxmlformats.org/drawingml/2006/main" flipV="1">
          <a:off x="10640805" y="3323931"/>
          <a:ext cx="0" cy="35224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alpha val="21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0.36555</cdr:x>
      <cdr:y>0.60743</cdr:y>
    </cdr:from>
    <cdr:to>
      <cdr:x>0.42052</cdr:x>
      <cdr:y>0.6722</cdr:y>
    </cdr:to>
    <cdr:sp macro="" textlink="">
      <cdr:nvSpPr>
        <cdr:cNvPr id="31" name="TextBox 1">
          <a:extLst xmlns:a="http://schemas.openxmlformats.org/drawingml/2006/main">
            <a:ext uri="{FF2B5EF4-FFF2-40B4-BE49-F238E27FC236}">
              <a16:creationId xmlns:a16="http://schemas.microsoft.com/office/drawing/2014/main" id="{0926EA1A-0228-39E3-23EA-975501CB20D9}"/>
            </a:ext>
          </a:extLst>
        </cdr:cNvPr>
        <cdr:cNvSpPr txBox="1"/>
      </cdr:nvSpPr>
      <cdr:spPr>
        <a:xfrm xmlns:a="http://schemas.openxmlformats.org/drawingml/2006/main">
          <a:off x="4083128" y="2983074"/>
          <a:ext cx="614011" cy="318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bg2">
                  <a:lumMod val="50000"/>
                </a:schemeClr>
              </a:solidFill>
            </a:rPr>
            <a:t>3.22%</a:t>
          </a:r>
        </a:p>
      </cdr:txBody>
    </cdr:sp>
  </cdr:relSizeAnchor>
  <cdr:relSizeAnchor xmlns:cdr="http://schemas.openxmlformats.org/drawingml/2006/chartDrawing">
    <cdr:from>
      <cdr:x>0.43832</cdr:x>
      <cdr:y>0.61619</cdr:y>
    </cdr:from>
    <cdr:to>
      <cdr:x>0.49329</cdr:x>
      <cdr:y>0.68096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5F61A34-90E1-D1CB-BCE9-AF8CBC78EEC7}"/>
            </a:ext>
          </a:extLst>
        </cdr:cNvPr>
        <cdr:cNvSpPr txBox="1"/>
      </cdr:nvSpPr>
      <cdr:spPr>
        <a:xfrm xmlns:a="http://schemas.openxmlformats.org/drawingml/2006/main">
          <a:off x="4895962" y="3026086"/>
          <a:ext cx="614011" cy="318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bg2">
                  <a:lumMod val="50000"/>
                </a:schemeClr>
              </a:solidFill>
            </a:rPr>
            <a:t>3.16%</a:t>
          </a:r>
        </a:p>
      </cdr:txBody>
    </cdr:sp>
  </cdr:relSizeAnchor>
  <cdr:relSizeAnchor xmlns:cdr="http://schemas.openxmlformats.org/drawingml/2006/chartDrawing">
    <cdr:from>
      <cdr:x>0.5078</cdr:x>
      <cdr:y>0.63603</cdr:y>
    </cdr:from>
    <cdr:to>
      <cdr:x>0.56277</cdr:x>
      <cdr:y>0.7008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72A4F2C4-9E6C-2CBD-20F4-C6413BBFFB9C}"/>
            </a:ext>
          </a:extLst>
        </cdr:cNvPr>
        <cdr:cNvSpPr txBox="1"/>
      </cdr:nvSpPr>
      <cdr:spPr>
        <a:xfrm xmlns:a="http://schemas.openxmlformats.org/drawingml/2006/main">
          <a:off x="5672112" y="3123521"/>
          <a:ext cx="614010" cy="318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bg2">
                  <a:lumMod val="50000"/>
                </a:schemeClr>
              </a:solidFill>
            </a:rPr>
            <a:t>3.18%</a:t>
          </a:r>
        </a:p>
      </cdr:txBody>
    </cdr:sp>
  </cdr:relSizeAnchor>
  <cdr:relSizeAnchor xmlns:cdr="http://schemas.openxmlformats.org/drawingml/2006/chartDrawing">
    <cdr:from>
      <cdr:x>0.58044</cdr:x>
      <cdr:y>0.63841</cdr:y>
    </cdr:from>
    <cdr:to>
      <cdr:x>0.63541</cdr:x>
      <cdr:y>0.70318</cdr:y>
    </cdr:to>
    <cdr:sp macro="" textlink="">
      <cdr:nvSpPr>
        <cdr:cNvPr id="35" name="TextBox 1">
          <a:extLst xmlns:a="http://schemas.openxmlformats.org/drawingml/2006/main">
            <a:ext uri="{FF2B5EF4-FFF2-40B4-BE49-F238E27FC236}">
              <a16:creationId xmlns:a16="http://schemas.microsoft.com/office/drawing/2014/main" id="{9413754F-090F-5643-23C9-B1601AB90952}"/>
            </a:ext>
          </a:extLst>
        </cdr:cNvPr>
        <cdr:cNvSpPr txBox="1"/>
      </cdr:nvSpPr>
      <cdr:spPr>
        <a:xfrm xmlns:a="http://schemas.openxmlformats.org/drawingml/2006/main">
          <a:off x="6483432" y="3135242"/>
          <a:ext cx="614010" cy="318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bg2">
                  <a:lumMod val="50000"/>
                </a:schemeClr>
              </a:solidFill>
            </a:rPr>
            <a:t>3.08%</a:t>
          </a:r>
        </a:p>
      </cdr:txBody>
    </cdr:sp>
  </cdr:relSizeAnchor>
  <cdr:relSizeAnchor xmlns:cdr="http://schemas.openxmlformats.org/drawingml/2006/chartDrawing">
    <cdr:from>
      <cdr:x>0.64835</cdr:x>
      <cdr:y>0.63603</cdr:y>
    </cdr:from>
    <cdr:to>
      <cdr:x>0.70332</cdr:x>
      <cdr:y>0.7008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DB66DA13-565E-208E-FED9-F0F209C3FEC2}"/>
            </a:ext>
          </a:extLst>
        </cdr:cNvPr>
        <cdr:cNvSpPr txBox="1"/>
      </cdr:nvSpPr>
      <cdr:spPr>
        <a:xfrm xmlns:a="http://schemas.openxmlformats.org/drawingml/2006/main">
          <a:off x="7241995" y="3123521"/>
          <a:ext cx="614010" cy="318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bg2">
                  <a:lumMod val="50000"/>
                </a:schemeClr>
              </a:solidFill>
            </a:rPr>
            <a:t>2.96%</a:t>
          </a:r>
        </a:p>
      </cdr:txBody>
    </cdr:sp>
  </cdr:relSizeAnchor>
  <cdr:relSizeAnchor xmlns:cdr="http://schemas.openxmlformats.org/drawingml/2006/chartDrawing">
    <cdr:from>
      <cdr:x>0.71937</cdr:x>
      <cdr:y>0.63603</cdr:y>
    </cdr:from>
    <cdr:to>
      <cdr:x>0.77434</cdr:x>
      <cdr:y>0.7008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69B4CB2E-A81A-0587-8AE5-CAFE9D76E346}"/>
            </a:ext>
          </a:extLst>
        </cdr:cNvPr>
        <cdr:cNvSpPr txBox="1"/>
      </cdr:nvSpPr>
      <cdr:spPr>
        <a:xfrm xmlns:a="http://schemas.openxmlformats.org/drawingml/2006/main">
          <a:off x="8035294" y="3123519"/>
          <a:ext cx="614011" cy="318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bg2">
                  <a:lumMod val="50000"/>
                </a:schemeClr>
              </a:solidFill>
            </a:rPr>
            <a:t>2.83%</a:t>
          </a:r>
        </a:p>
      </cdr:txBody>
    </cdr:sp>
  </cdr:relSizeAnchor>
  <cdr:relSizeAnchor xmlns:cdr="http://schemas.openxmlformats.org/drawingml/2006/chartDrawing">
    <cdr:from>
      <cdr:x>0.79201</cdr:x>
      <cdr:y>0.62692</cdr:y>
    </cdr:from>
    <cdr:to>
      <cdr:x>0.84698</cdr:x>
      <cdr:y>0.67849</cdr:y>
    </cdr:to>
    <cdr:sp macro="" textlink="">
      <cdr:nvSpPr>
        <cdr:cNvPr id="47" name="TextBox 1">
          <a:extLst xmlns:a="http://schemas.openxmlformats.org/drawingml/2006/main">
            <a:ext uri="{FF2B5EF4-FFF2-40B4-BE49-F238E27FC236}">
              <a16:creationId xmlns:a16="http://schemas.microsoft.com/office/drawing/2014/main" id="{CDBF148D-4310-09DF-8053-2B4E1ADF0845}"/>
            </a:ext>
          </a:extLst>
        </cdr:cNvPr>
        <cdr:cNvSpPr txBox="1"/>
      </cdr:nvSpPr>
      <cdr:spPr>
        <a:xfrm xmlns:a="http://schemas.openxmlformats.org/drawingml/2006/main">
          <a:off x="8846745" y="3078808"/>
          <a:ext cx="614011" cy="253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bg2">
                  <a:lumMod val="50000"/>
                </a:schemeClr>
              </a:solidFill>
            </a:rPr>
            <a:t>2.88%</a:t>
          </a:r>
        </a:p>
      </cdr:txBody>
    </cdr:sp>
  </cdr:relSizeAnchor>
  <cdr:relSizeAnchor xmlns:cdr="http://schemas.openxmlformats.org/drawingml/2006/chartDrawing">
    <cdr:from>
      <cdr:x>0.86104</cdr:x>
      <cdr:y>0.61927</cdr:y>
    </cdr:from>
    <cdr:to>
      <cdr:x>0.90907</cdr:x>
      <cdr:y>0.67084</cdr:y>
    </cdr:to>
    <cdr:sp macro="" textlink="">
      <cdr:nvSpPr>
        <cdr:cNvPr id="52" name="TextBox 1">
          <a:extLst xmlns:a="http://schemas.openxmlformats.org/drawingml/2006/main">
            <a:ext uri="{FF2B5EF4-FFF2-40B4-BE49-F238E27FC236}">
              <a16:creationId xmlns:a16="http://schemas.microsoft.com/office/drawing/2014/main" id="{0CA2144E-C061-F2F3-1CB6-59A2DE457CF8}"/>
            </a:ext>
          </a:extLst>
        </cdr:cNvPr>
        <cdr:cNvSpPr txBox="1"/>
      </cdr:nvSpPr>
      <cdr:spPr>
        <a:xfrm xmlns:a="http://schemas.openxmlformats.org/drawingml/2006/main">
          <a:off x="9617736" y="3041217"/>
          <a:ext cx="536532" cy="253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bg2">
                  <a:lumMod val="50000"/>
                </a:schemeClr>
              </a:solidFill>
            </a:rPr>
            <a:t>2.69%</a:t>
          </a:r>
        </a:p>
      </cdr:txBody>
    </cdr:sp>
  </cdr:relSizeAnchor>
  <cdr:relSizeAnchor xmlns:cdr="http://schemas.openxmlformats.org/drawingml/2006/chartDrawing">
    <cdr:from>
      <cdr:x>0.93405</cdr:x>
      <cdr:y>0.62692</cdr:y>
    </cdr:from>
    <cdr:to>
      <cdr:x>0.98209</cdr:x>
      <cdr:y>0.67849</cdr:y>
    </cdr:to>
    <cdr:sp macro="" textlink="">
      <cdr:nvSpPr>
        <cdr:cNvPr id="54" name="TextBox 1">
          <a:extLst xmlns:a="http://schemas.openxmlformats.org/drawingml/2006/main">
            <a:ext uri="{FF2B5EF4-FFF2-40B4-BE49-F238E27FC236}">
              <a16:creationId xmlns:a16="http://schemas.microsoft.com/office/drawing/2014/main" id="{8AAAF080-AAA7-955F-1521-7FCB31411949}"/>
            </a:ext>
          </a:extLst>
        </cdr:cNvPr>
        <cdr:cNvSpPr txBox="1"/>
      </cdr:nvSpPr>
      <cdr:spPr>
        <a:xfrm xmlns:a="http://schemas.openxmlformats.org/drawingml/2006/main">
          <a:off x="10433312" y="3078808"/>
          <a:ext cx="536532" cy="253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bg2">
                  <a:lumMod val="50000"/>
                </a:schemeClr>
              </a:solidFill>
            </a:rPr>
            <a:t>2.67%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F3E58-4174-23C6-B115-01814F26B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FE9D0-09B2-3990-D7FA-E6413929F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BD067-1D36-4517-3D1E-BF3FB1D9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D2F5-87BD-4BE2-B694-5286048B06B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18A0C-7CE8-F186-F53F-61C199E6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0E3BD-1152-E7FD-A769-8D874999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518F-B1AA-45AE-BB44-16F26E89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10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8E8B-A315-378D-4FB8-E2C09EBD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C6C9D-0DF8-30FD-9C40-B5CD29368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08EBE-6C85-8BEC-CF11-C59E34EF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D2F5-87BD-4BE2-B694-5286048B06B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6CBAE-D8BF-9E96-3BC6-16CEF8E4F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64565-4155-7C0F-9EDB-6DEC3FB7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518F-B1AA-45AE-BB44-16F26E89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23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8D5629-2215-29F9-2444-CAAD554AA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6C40-05FE-18A9-3C32-74663E530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CF92D-8B58-C3DB-D137-6F3AC6AC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D2F5-87BD-4BE2-B694-5286048B06B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E6DBA-BDB1-6B1F-542E-BF3F9AAC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8B7B7-E995-2AB6-272D-0B2B0A2E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518F-B1AA-45AE-BB44-16F26E89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0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4598B-FCF6-0DD9-AF55-4C5098EB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BB4A4-0FDD-F81E-F8E7-97971B377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BB806-9156-DD62-EFEE-5E28F236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D2F5-87BD-4BE2-B694-5286048B06B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AA75-FE70-B7E5-77FD-E3FBD566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47092-FCF1-61B9-69B4-CC4007E9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518F-B1AA-45AE-BB44-16F26E89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CA9B-1F11-A672-0993-76BBC87C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0F104-D136-94F5-74D6-690320FA6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B65DF-69DA-273D-3461-98D2B349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D2F5-87BD-4BE2-B694-5286048B06B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9907B-8EFA-085A-8B3B-3C9E83F1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3C380-A0DD-FACA-20AA-9078E68F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518F-B1AA-45AE-BB44-16F26E89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13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C9728-50FD-80AD-9B23-B91592AC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BDA2-AA7D-5129-9FC7-A763FB31C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FF64B-D175-4D26-00E8-9AA8A9790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2E679-35AF-EE92-31C8-DC0AB07E0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D2F5-87BD-4BE2-B694-5286048B06B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FC454-5621-ACBA-39F7-2CD3742F2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EC355-89A3-7986-2811-B5FD8E8C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518F-B1AA-45AE-BB44-16F26E89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98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F8C62-B4E5-249E-0094-645F1ED7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44FAD-BA13-0075-2BEF-CCB9E5D2C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F0476-24CC-1CA2-EB8E-6408C811D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77BBF-F471-A76A-2FB0-EB3B1AEF7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254566-49E3-4C61-E22F-EE001D6C2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3FE443-2930-BF50-E820-CE640E3D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D2F5-87BD-4BE2-B694-5286048B06B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4B4B64-99FC-E298-00DB-4D79B4F0E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EFF2E2-DFEA-C8C1-49E2-DFDE726A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518F-B1AA-45AE-BB44-16F26E89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8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3B1D-9D15-0583-AAC2-AD57ACDB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A30F5-60E3-838A-ED06-E0850012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D2F5-87BD-4BE2-B694-5286048B06B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94B71-CF7D-E8AC-4047-61F83BAE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5B851-CC1F-0E17-83F9-820C9822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518F-B1AA-45AE-BB44-16F26E89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00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99171-202C-40F3-65BC-90CF4A5D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D2F5-87BD-4BE2-B694-5286048B06B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09CFF-E80F-6CD7-3768-4BAF629AE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BB29A-2ACB-13C6-B61E-E886EFA3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518F-B1AA-45AE-BB44-16F26E89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04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370A-AAE2-7115-6E9D-3C4FE37B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17457-B600-1B2C-58A1-BF3424FBF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8FD3F-E646-E55C-29E0-12FD4DF4D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0D94B-55FC-824A-4E1A-1D070588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D2F5-87BD-4BE2-B694-5286048B06B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49E19-4074-5D8F-7BF5-D4DB2DA6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4FDAA-5851-0E7E-CFF8-50DE0EC0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518F-B1AA-45AE-BB44-16F26E89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46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D370D-FD30-3451-CD02-F2C88A1C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28BA2E-14EC-8A36-E0F3-F374E437F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4C00A-C3BD-A1C1-A989-DD236E928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028A7-03CC-6B19-102B-960BE2CF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D2F5-87BD-4BE2-B694-5286048B06B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72ED0-6F77-0C27-A750-3776AB65B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FA971-463E-38E6-47C8-BAE54F86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518F-B1AA-45AE-BB44-16F26E89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9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00F02-9118-9879-E9AA-247007277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DDB36-16C9-89E6-B4A2-8F11BEE04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8490B-79D1-0DAE-D9A1-DE8CB02E4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BD2F5-87BD-4BE2-B694-5286048B06B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F40A0-6CBA-5238-92DF-C2441942A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1741E-E4F5-E20A-5E4C-24B4542BE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D518F-B1AA-45AE-BB44-16F26E89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9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4_347916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787C5-684C-47E7-B6E9-38E1EC724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6C1410-65FD-5974-4FCE-2EDBC3312EC3}"/>
              </a:ext>
            </a:extLst>
          </p:cNvPr>
          <p:cNvSpPr/>
          <p:nvPr/>
        </p:nvSpPr>
        <p:spPr>
          <a:xfrm>
            <a:off x="-1" y="-56146"/>
            <a:ext cx="12192000" cy="23666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85CC94B2-5EEE-03A6-51BD-CEA25D3D1309}"/>
              </a:ext>
            </a:extLst>
          </p:cNvPr>
          <p:cNvSpPr/>
          <p:nvPr/>
        </p:nvSpPr>
        <p:spPr>
          <a:xfrm rot="20628402">
            <a:off x="5342086" y="-1485973"/>
            <a:ext cx="2246814" cy="307805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68CF00-4050-4426-14FE-BCCB02D09615}"/>
              </a:ext>
            </a:extLst>
          </p:cNvPr>
          <p:cNvSpPr/>
          <p:nvPr/>
        </p:nvSpPr>
        <p:spPr>
          <a:xfrm>
            <a:off x="-1" y="6347012"/>
            <a:ext cx="12192001" cy="545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471178-C74E-E657-CD76-FD6BF1835982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70E7D0-0561-AA34-96A8-404F436BA1B7}"/>
              </a:ext>
            </a:extLst>
          </p:cNvPr>
          <p:cNvSpPr/>
          <p:nvPr/>
        </p:nvSpPr>
        <p:spPr>
          <a:xfrm>
            <a:off x="-1" y="6347012"/>
            <a:ext cx="12192001" cy="545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1B3B11-1517-E8BE-A78C-A4C3341DEFBC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1D7486-0DA4-D9C4-43F1-C3E31EFC4A75}"/>
              </a:ext>
            </a:extLst>
          </p:cNvPr>
          <p:cNvSpPr/>
          <p:nvPr/>
        </p:nvSpPr>
        <p:spPr>
          <a:xfrm>
            <a:off x="2064170" y="3823446"/>
            <a:ext cx="3279565" cy="8537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  <a:t>Nema Daghbandan, Esq.</a:t>
            </a:r>
            <a:br>
              <a:rPr lang="en-US" sz="1400" b="1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</a:br>
            <a:r>
              <a:rPr lang="en-US" sz="1400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  <a:t>CEO, Lightning Docs</a:t>
            </a:r>
            <a:br>
              <a:rPr lang="en-US" sz="1400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</a:br>
            <a:r>
              <a:rPr lang="en-US" sz="1400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  <a:t>Nema@lightningdocs.ai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477DBE-C9EF-7B1F-D821-45A7013BBF4B}"/>
              </a:ext>
            </a:extLst>
          </p:cNvPr>
          <p:cNvSpPr/>
          <p:nvPr/>
        </p:nvSpPr>
        <p:spPr>
          <a:xfrm>
            <a:off x="7117975" y="3823444"/>
            <a:ext cx="3282696" cy="850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  <a:t>Bill Tessar</a:t>
            </a:r>
            <a:br>
              <a:rPr lang="en-US" sz="1400" b="1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</a:br>
            <a:r>
              <a:rPr lang="en-US" sz="1400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  <a:t>CEO and President, CV3 Financial</a:t>
            </a:r>
            <a:br>
              <a:rPr lang="en-US" sz="1400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</a:br>
            <a:r>
              <a:rPr lang="en-US" sz="1400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  <a:t>bill.tessar@cv3fs.com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428C6E-ECFE-D979-7EC1-431DC5D33D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47"/>
          <a:stretch>
            <a:fillRect/>
          </a:stretch>
        </p:blipFill>
        <p:spPr>
          <a:xfrm>
            <a:off x="2243381" y="938936"/>
            <a:ext cx="2752233" cy="2743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1D6869-D1A8-9212-F1C5-381D22A07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0" b="11670"/>
          <a:stretch/>
        </p:blipFill>
        <p:spPr>
          <a:xfrm>
            <a:off x="7238996" y="938936"/>
            <a:ext cx="2764100" cy="2743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27133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8B93B-90D5-F46B-00D9-9470E4814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285F2704-9C8F-0413-2258-1BC3D076EC40}"/>
              </a:ext>
            </a:extLst>
          </p:cNvPr>
          <p:cNvSpPr/>
          <p:nvPr/>
        </p:nvSpPr>
        <p:spPr>
          <a:xfrm>
            <a:off x="2059619" y="1500305"/>
            <a:ext cx="8076234" cy="426057"/>
          </a:xfrm>
          <a:prstGeom prst="parallelogram">
            <a:avLst>
              <a:gd name="adj" fmla="val 35042"/>
            </a:avLst>
          </a:prstGeom>
          <a:solidFill>
            <a:srgbClr val="B0333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D1ABD3-5F8F-3873-59EA-D08FC69FB573}"/>
              </a:ext>
            </a:extLst>
          </p:cNvPr>
          <p:cNvSpPr/>
          <p:nvPr/>
        </p:nvSpPr>
        <p:spPr>
          <a:xfrm>
            <a:off x="-1" y="-56147"/>
            <a:ext cx="12192000" cy="3049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1">
            <a:extLst>
              <a:ext uri="{FF2B5EF4-FFF2-40B4-BE49-F238E27FC236}">
                <a16:creationId xmlns:a16="http://schemas.microsoft.com/office/drawing/2014/main" id="{3D7BAFEC-CC99-792D-FB3F-E0EABF23627E}"/>
              </a:ext>
            </a:extLst>
          </p:cNvPr>
          <p:cNvSpPr/>
          <p:nvPr/>
        </p:nvSpPr>
        <p:spPr>
          <a:xfrm rot="4890839">
            <a:off x="5094626" y="-3051245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8E1722-7A52-204B-69FC-A5E72EFD5B61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485E9A4F-F798-39DE-719C-3D3AD1D126F9}"/>
              </a:ext>
            </a:extLst>
          </p:cNvPr>
          <p:cNvSpPr txBox="1">
            <a:spLocks/>
          </p:cNvSpPr>
          <p:nvPr/>
        </p:nvSpPr>
        <p:spPr>
          <a:xfrm>
            <a:off x="7502473" y="271525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Average: 11.3%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2D83B60-FE66-1968-6342-8E4E698319A1}"/>
              </a:ext>
            </a:extLst>
          </p:cNvPr>
          <p:cNvSpPr txBox="1">
            <a:spLocks/>
          </p:cNvSpPr>
          <p:nvPr/>
        </p:nvSpPr>
        <p:spPr>
          <a:xfrm>
            <a:off x="239269" y="128663"/>
            <a:ext cx="11713456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ACTIVE </a:t>
            </a:r>
            <a:r>
              <a:rPr lang="en-US" sz="3900" b="1" dirty="0">
                <a:ln w="12700">
                  <a:noFill/>
                </a:ln>
                <a:latin typeface="Avenir Next LT Pro" panose="020B0504020202020204" pitchFamily="34" charset="0"/>
              </a:rPr>
              <a:t>CA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 </a:t>
            </a:r>
            <a:r>
              <a:rPr lang="en-US" sz="3900" b="1" dirty="0">
                <a:ln w="12700">
                  <a:noFill/>
                </a:ln>
                <a:solidFill>
                  <a:srgbClr val="B0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BRIDGE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 COUNTY RATE VOLATILITY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9D244568-E488-6238-FD1F-408021B96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214088"/>
              </p:ext>
            </p:extLst>
          </p:nvPr>
        </p:nvGraphicFramePr>
        <p:xfrm>
          <a:off x="591667" y="1297578"/>
          <a:ext cx="11008659" cy="55438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6420">
                  <a:extLst>
                    <a:ext uri="{9D8B030D-6E8A-4147-A177-3AD203B41FA5}">
                      <a16:colId xmlns:a16="http://schemas.microsoft.com/office/drawing/2014/main" val="384965754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152988652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679299918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987828759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188096304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977479443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1435276580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027503873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4081470672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614565643"/>
                    </a:ext>
                  </a:extLst>
                </a:gridCol>
              </a:tblGrid>
              <a:tr h="44114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COUNTY</a:t>
                      </a:r>
                      <a:endParaRPr lang="en-US" sz="2000" b="1" dirty="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30252"/>
                  </a:ext>
                </a:extLst>
              </a:tr>
              <a:tr h="44114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33697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Los Angeles, 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10.47%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$1,266,232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10.20%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$1,185,322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10.06%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$1,350,211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0926479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San Diego, 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9.88%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$1,005,199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$1,189,632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9.83%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$1,137,479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974833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Orange, 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10.14%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$1,240,237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10.52%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$957,984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$1,565,728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510101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Santa Clara, 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8.95%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$1,577,440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9.21%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$1,768,833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9.34%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$1,528,159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2565349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Alameda, CA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9.54%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$971,524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9.53%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$914,289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9.71%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$1,051,854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7294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Riverside, CA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10.88%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$924,054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9.73%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$1,029,251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10.75%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$870,333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38092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Fresno, CA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10.03%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$287,924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10.76%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$422,937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10.24%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$369,974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677566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San Bernardino, 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9.54%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$624,402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10.14%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$827,833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10.31%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$815,176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230641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San Mateo, CA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8.78%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$2,016,198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8.99%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$1,962,007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8.64%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$1,979,847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3862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San Francisco, CA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10.07%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$1,973,727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9.35%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$1,269,898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10.15%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$1,477,851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70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945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DB91D-0334-6E71-5B42-C9197BE40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8357F95B-66D5-397F-1E40-EF7F4F011B97}"/>
              </a:ext>
            </a:extLst>
          </p:cNvPr>
          <p:cNvSpPr/>
          <p:nvPr/>
        </p:nvSpPr>
        <p:spPr>
          <a:xfrm>
            <a:off x="2059619" y="1500305"/>
            <a:ext cx="8076234" cy="426057"/>
          </a:xfrm>
          <a:prstGeom prst="parallelogram">
            <a:avLst>
              <a:gd name="adj" fmla="val 35042"/>
            </a:avLst>
          </a:prstGeom>
          <a:solidFill>
            <a:srgbClr val="B0333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1D133C-0CC9-8A7B-585D-6DA34C4A00B2}"/>
              </a:ext>
            </a:extLst>
          </p:cNvPr>
          <p:cNvSpPr/>
          <p:nvPr/>
        </p:nvSpPr>
        <p:spPr>
          <a:xfrm>
            <a:off x="-1" y="-56147"/>
            <a:ext cx="12192000" cy="3049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1">
            <a:extLst>
              <a:ext uri="{FF2B5EF4-FFF2-40B4-BE49-F238E27FC236}">
                <a16:creationId xmlns:a16="http://schemas.microsoft.com/office/drawing/2014/main" id="{B335E7A5-2738-30A5-AE3E-DAFA1CA1070A}"/>
              </a:ext>
            </a:extLst>
          </p:cNvPr>
          <p:cNvSpPr/>
          <p:nvPr/>
        </p:nvSpPr>
        <p:spPr>
          <a:xfrm rot="4890839">
            <a:off x="5094626" y="-3051245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C2E577-3F71-9328-9E8F-775E9B8EC747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F0D7743-ADE1-6203-A708-EC882ADFAB45}"/>
              </a:ext>
            </a:extLst>
          </p:cNvPr>
          <p:cNvSpPr txBox="1">
            <a:spLocks/>
          </p:cNvSpPr>
          <p:nvPr/>
        </p:nvSpPr>
        <p:spPr>
          <a:xfrm>
            <a:off x="7502473" y="271525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Average: 11.3%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74895ED-7184-4CF7-7FF4-D9962EEE31B3}"/>
              </a:ext>
            </a:extLst>
          </p:cNvPr>
          <p:cNvSpPr txBox="1">
            <a:spLocks/>
          </p:cNvSpPr>
          <p:nvPr/>
        </p:nvSpPr>
        <p:spPr>
          <a:xfrm>
            <a:off x="239269" y="128663"/>
            <a:ext cx="11713456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ACTIVE </a:t>
            </a:r>
            <a:r>
              <a:rPr lang="en-US" sz="3900" b="1" dirty="0">
                <a:ln w="12700">
                  <a:noFill/>
                </a:ln>
                <a:latin typeface="Avenir Next LT Pro" panose="020B0504020202020204" pitchFamily="34" charset="0"/>
              </a:rPr>
              <a:t>FL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 </a:t>
            </a:r>
            <a:r>
              <a:rPr lang="en-US" sz="3900" b="1" dirty="0">
                <a:ln w="12700">
                  <a:noFill/>
                </a:ln>
                <a:solidFill>
                  <a:srgbClr val="B0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BRIDGE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 COUNTY RATE VOLATILITY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90EB467-E3D6-4677-70DD-F25EFECFF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81107"/>
              </p:ext>
            </p:extLst>
          </p:nvPr>
        </p:nvGraphicFramePr>
        <p:xfrm>
          <a:off x="591667" y="1297578"/>
          <a:ext cx="11008659" cy="54317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6420">
                  <a:extLst>
                    <a:ext uri="{9D8B030D-6E8A-4147-A177-3AD203B41FA5}">
                      <a16:colId xmlns:a16="http://schemas.microsoft.com/office/drawing/2014/main" val="384965754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152988652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679299918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987828759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188096304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977479443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1435276580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027503873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4081470672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614565643"/>
                    </a:ext>
                  </a:extLst>
                </a:gridCol>
              </a:tblGrid>
              <a:tr h="44114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COUNTY</a:t>
                      </a:r>
                      <a:endParaRPr lang="en-US" sz="2000" b="1" dirty="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30252"/>
                  </a:ext>
                </a:extLst>
              </a:tr>
              <a:tr h="44114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33697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Miami-Dade, FL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9.40%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$1,263,518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9.24%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$1,245,253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9.59%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$1,284,251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0926479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Pinellas, FL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9.61%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$714,540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9.72%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$527,270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9.95%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$503,046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974833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Lee, FL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$326,770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9.54%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$300,236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9.61%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$254,593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510101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Broward, FL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9.03%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$1,064,861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9.52%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$1,173,643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10.03%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$1,357,983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2565349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Hillsborough, FL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9.78%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$590,114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10.32%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$561,539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9.79%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$602,631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7294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Duval, FL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10.38%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$702,450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10.21%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$267,746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10.36%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$430,947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38092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Palm Beach, FL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9.53%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$1,485,636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9.86%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$1,249,404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9.53%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$1,092,404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677566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Sarasota, FL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9.59%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$430,165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$460,033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10.59%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$394,099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230641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Orange, FL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9.53%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$848,880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9.88%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$421,499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10.05%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$577,566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3862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Polk, FL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10.07%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$256,956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9.56%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$143,201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10.01%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$197,305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70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125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ACDE6-B4C6-A7BA-1A36-C5224ECBA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5C43FEC9-34FD-25FE-E29D-05F4F9B1D9FF}"/>
              </a:ext>
            </a:extLst>
          </p:cNvPr>
          <p:cNvSpPr/>
          <p:nvPr/>
        </p:nvSpPr>
        <p:spPr>
          <a:xfrm>
            <a:off x="2059619" y="1500305"/>
            <a:ext cx="8076234" cy="426057"/>
          </a:xfrm>
          <a:prstGeom prst="parallelogram">
            <a:avLst>
              <a:gd name="adj" fmla="val 35042"/>
            </a:avLst>
          </a:prstGeom>
          <a:solidFill>
            <a:srgbClr val="B0333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A044B6-0B4C-8837-0B92-390E7845E16F}"/>
              </a:ext>
            </a:extLst>
          </p:cNvPr>
          <p:cNvSpPr/>
          <p:nvPr/>
        </p:nvSpPr>
        <p:spPr>
          <a:xfrm>
            <a:off x="-1" y="-56147"/>
            <a:ext cx="12192000" cy="3049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1">
            <a:extLst>
              <a:ext uri="{FF2B5EF4-FFF2-40B4-BE49-F238E27FC236}">
                <a16:creationId xmlns:a16="http://schemas.microsoft.com/office/drawing/2014/main" id="{DDB18AFA-D7A1-10F1-D5A1-7821C08C99F2}"/>
              </a:ext>
            </a:extLst>
          </p:cNvPr>
          <p:cNvSpPr/>
          <p:nvPr/>
        </p:nvSpPr>
        <p:spPr>
          <a:xfrm rot="4890839">
            <a:off x="5094626" y="-3051245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50E087-22FB-758B-0602-E1FCC762F565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7812549-2CF2-5EC2-D2F9-01F758A301C7}"/>
              </a:ext>
            </a:extLst>
          </p:cNvPr>
          <p:cNvSpPr txBox="1">
            <a:spLocks/>
          </p:cNvSpPr>
          <p:nvPr/>
        </p:nvSpPr>
        <p:spPr>
          <a:xfrm>
            <a:off x="7502473" y="271525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Average: 11.3%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591F182-EA36-F8BE-1B58-5DDC68BDEA8A}"/>
              </a:ext>
            </a:extLst>
          </p:cNvPr>
          <p:cNvSpPr txBox="1">
            <a:spLocks/>
          </p:cNvSpPr>
          <p:nvPr/>
        </p:nvSpPr>
        <p:spPr>
          <a:xfrm>
            <a:off x="239269" y="128663"/>
            <a:ext cx="11713456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ACTIVE </a:t>
            </a:r>
            <a:r>
              <a:rPr lang="en-US" sz="3900" b="1" dirty="0">
                <a:ln w="12700">
                  <a:noFill/>
                </a:ln>
                <a:latin typeface="Avenir Next LT Pro" panose="020B0504020202020204" pitchFamily="34" charset="0"/>
              </a:rPr>
              <a:t>TX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 </a:t>
            </a:r>
            <a:r>
              <a:rPr lang="en-US" sz="3900" b="1" dirty="0">
                <a:ln w="12700">
                  <a:noFill/>
                </a:ln>
                <a:solidFill>
                  <a:srgbClr val="B0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BRIDGE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 COUNTY RATE VOLATILITY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E7691ADD-9F2A-9929-0274-03BBDC3DC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874914"/>
              </p:ext>
            </p:extLst>
          </p:nvPr>
        </p:nvGraphicFramePr>
        <p:xfrm>
          <a:off x="591667" y="1297578"/>
          <a:ext cx="11008659" cy="54317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0204">
                  <a:extLst>
                    <a:ext uri="{9D8B030D-6E8A-4147-A177-3AD203B41FA5}">
                      <a16:colId xmlns:a16="http://schemas.microsoft.com/office/drawing/2014/main" val="384965754"/>
                    </a:ext>
                  </a:extLst>
                </a:gridCol>
                <a:gridCol w="908687">
                  <a:extLst>
                    <a:ext uri="{9D8B030D-6E8A-4147-A177-3AD203B41FA5}">
                      <a16:colId xmlns:a16="http://schemas.microsoft.com/office/drawing/2014/main" val="3152988652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679299918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987828759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188096304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977479443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1435276580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027503873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4081470672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614565643"/>
                    </a:ext>
                  </a:extLst>
                </a:gridCol>
              </a:tblGrid>
              <a:tr h="44114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COUNTY</a:t>
                      </a:r>
                      <a:endParaRPr lang="en-US" sz="2000" b="1" dirty="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30252"/>
                  </a:ext>
                </a:extLst>
              </a:tr>
              <a:tr h="44114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33697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Dallas, TX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10.52%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$648,786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10.57%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$678,816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$777,836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0926479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Harris, TX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9.76%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$754,358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9.78%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$470,039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9.88%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$624,867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974833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Bexar, TX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9.78%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$300,209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$242,532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$413,958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510101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Tarrant, TX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$663,312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10.11%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$415,199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9.95%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$235,878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2565349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Travis, TX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10.05%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$639,023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10.62%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$1,111,936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10.14%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$708,131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7294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Montgomery, TX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9.94%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$516,195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9.93%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$760,440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9.68%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$1,097,894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38092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Hidalgo, TX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10.37%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$571,374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10.76%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$287,819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10.14%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$329,244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677566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Collin, TX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9.81%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$417,670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10.73%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$429,350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10.19%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$580,838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230641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Denton, TX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10.30%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$570,962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10.27%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$975,992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10.98%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$1,370,969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3862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Bell, TX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11.37%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$259,801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11.56%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$252,425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11.75%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$672,340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70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452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0D3B3-8E71-1DFD-55D7-3420DD0A3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9930D61D-5CA7-AC55-49A3-8041E63F1561}"/>
              </a:ext>
            </a:extLst>
          </p:cNvPr>
          <p:cNvSpPr/>
          <p:nvPr/>
        </p:nvSpPr>
        <p:spPr>
          <a:xfrm>
            <a:off x="2059619" y="1500305"/>
            <a:ext cx="8076234" cy="426057"/>
          </a:xfrm>
          <a:prstGeom prst="parallelogram">
            <a:avLst>
              <a:gd name="adj" fmla="val 35042"/>
            </a:avLst>
          </a:prstGeom>
          <a:solidFill>
            <a:srgbClr val="B0333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F7AC0-4B75-F15B-E9C6-F8ECD0B8A262}"/>
              </a:ext>
            </a:extLst>
          </p:cNvPr>
          <p:cNvSpPr/>
          <p:nvPr/>
        </p:nvSpPr>
        <p:spPr>
          <a:xfrm>
            <a:off x="-1" y="-56147"/>
            <a:ext cx="12192000" cy="3049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1">
            <a:extLst>
              <a:ext uri="{FF2B5EF4-FFF2-40B4-BE49-F238E27FC236}">
                <a16:creationId xmlns:a16="http://schemas.microsoft.com/office/drawing/2014/main" id="{DC1FA847-D6B9-F868-9854-D854985B1DC3}"/>
              </a:ext>
            </a:extLst>
          </p:cNvPr>
          <p:cNvSpPr/>
          <p:nvPr/>
        </p:nvSpPr>
        <p:spPr>
          <a:xfrm rot="4890839">
            <a:off x="5094626" y="-3051245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341983-B08D-8292-D3FF-30A5EE6458DF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310FA01-63A1-C039-0BDF-5886732D7229}"/>
              </a:ext>
            </a:extLst>
          </p:cNvPr>
          <p:cNvSpPr txBox="1">
            <a:spLocks/>
          </p:cNvSpPr>
          <p:nvPr/>
        </p:nvSpPr>
        <p:spPr>
          <a:xfrm>
            <a:off x="7502473" y="271525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Average: 11.3%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C89B2FE-6423-CAD4-8140-73BE50C36188}"/>
              </a:ext>
            </a:extLst>
          </p:cNvPr>
          <p:cNvSpPr txBox="1">
            <a:spLocks/>
          </p:cNvSpPr>
          <p:nvPr/>
        </p:nvSpPr>
        <p:spPr>
          <a:xfrm>
            <a:off x="239269" y="128663"/>
            <a:ext cx="11713456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 dirty="0">
                <a:ln w="12700">
                  <a:noFill/>
                </a:ln>
                <a:solidFill>
                  <a:srgbClr val="B0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BRIDGE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 ACTIVITY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92D19-538C-E5AB-0C33-A2B8EEFF6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8593" y="1271659"/>
            <a:ext cx="8774813" cy="5116137"/>
          </a:xfrm>
          <a:prstGeom prst="rect">
            <a:avLst/>
          </a:prstGeom>
          <a:noFill/>
          <a:ln w="28575">
            <a:solidFill>
              <a:srgbClr val="B03335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86036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4D6BFB-13FC-55EC-38C6-FE5EAF2186A8}"/>
              </a:ext>
            </a:extLst>
          </p:cNvPr>
          <p:cNvSpPr/>
          <p:nvPr/>
        </p:nvSpPr>
        <p:spPr>
          <a:xfrm>
            <a:off x="-1" y="-56146"/>
            <a:ext cx="12192000" cy="23666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">
            <a:extLst>
              <a:ext uri="{FF2B5EF4-FFF2-40B4-BE49-F238E27FC236}">
                <a16:creationId xmlns:a16="http://schemas.microsoft.com/office/drawing/2014/main" id="{5426F083-AC05-ACD6-1A4F-6510EF47624C}"/>
              </a:ext>
            </a:extLst>
          </p:cNvPr>
          <p:cNvSpPr/>
          <p:nvPr/>
        </p:nvSpPr>
        <p:spPr>
          <a:xfrm rot="4890839">
            <a:off x="5094726" y="-3819304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4C88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3A781-507E-CFE8-358D-F7E3CB72A2AC}"/>
              </a:ext>
            </a:extLst>
          </p:cNvPr>
          <p:cNvSpPr/>
          <p:nvPr/>
        </p:nvSpPr>
        <p:spPr>
          <a:xfrm>
            <a:off x="-1" y="6347012"/>
            <a:ext cx="12192001" cy="545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7BDB1A3-0830-657F-4275-2189A4630C88}"/>
              </a:ext>
            </a:extLst>
          </p:cNvPr>
          <p:cNvSpPr txBox="1">
            <a:spLocks/>
          </p:cNvSpPr>
          <p:nvPr/>
        </p:nvSpPr>
        <p:spPr>
          <a:xfrm>
            <a:off x="374670" y="262216"/>
            <a:ext cx="11442660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n w="12700">
                  <a:noFill/>
                </a:ln>
                <a:solidFill>
                  <a:srgbClr val="4C88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DSCR LOAN </a:t>
            </a:r>
            <a:r>
              <a:rPr lang="en-US" sz="4400" dirty="0">
                <a:ln w="12700">
                  <a:noFill/>
                </a:ln>
                <a:latin typeface="Avenir Next LT Pro" panose="020B0504020202020204" pitchFamily="34" charset="0"/>
              </a:rPr>
              <a:t>VOLUMES BY SAME USERS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19107-85F3-C99F-96A7-06410AAD7BBD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3EE3B4D-5678-AA32-5484-91EE2D49D151}"/>
              </a:ext>
            </a:extLst>
          </p:cNvPr>
          <p:cNvSpPr txBox="1">
            <a:spLocks/>
          </p:cNvSpPr>
          <p:nvPr/>
        </p:nvSpPr>
        <p:spPr>
          <a:xfrm>
            <a:off x="374670" y="1092231"/>
            <a:ext cx="1144266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January 2025 – April 2026</a:t>
            </a:r>
          </a:p>
        </p:txBody>
      </p:sp>
      <p:graphicFrame>
        <p:nvGraphicFramePr>
          <p:cNvPr id="22" name="Content Placeholder 6">
            <a:extLst>
              <a:ext uri="{FF2B5EF4-FFF2-40B4-BE49-F238E27FC236}">
                <a16:creationId xmlns:a16="http://schemas.microsoft.com/office/drawing/2014/main" id="{DC76A3BD-93B3-D17C-5FDD-A83DA3077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480806"/>
              </p:ext>
            </p:extLst>
          </p:nvPr>
        </p:nvGraphicFramePr>
        <p:xfrm>
          <a:off x="526156" y="1837912"/>
          <a:ext cx="11207729" cy="478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34C6A9-D9CE-B0C7-CB7A-A58E74007170}"/>
              </a:ext>
            </a:extLst>
          </p:cNvPr>
          <p:cNvSpPr/>
          <p:nvPr/>
        </p:nvSpPr>
        <p:spPr>
          <a:xfrm>
            <a:off x="526156" y="1384813"/>
            <a:ext cx="1407004" cy="459865"/>
          </a:xfrm>
          <a:prstGeom prst="rect">
            <a:avLst/>
          </a:prstGeom>
          <a:solidFill>
            <a:srgbClr val="4C88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51 </a:t>
            </a:r>
            <a:r>
              <a:rPr lang="en-US" dirty="0">
                <a:solidFill>
                  <a:schemeClr val="bg1"/>
                </a:solidFill>
              </a:rPr>
              <a:t>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808F37-4052-68C7-4738-B5FEE25EBC17}"/>
              </a:ext>
            </a:extLst>
          </p:cNvPr>
          <p:cNvSpPr txBox="1"/>
          <p:nvPr/>
        </p:nvSpPr>
        <p:spPr>
          <a:xfrm>
            <a:off x="1229658" y="5060152"/>
            <a:ext cx="75571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D5156"/>
                </a:solidFill>
                <a:latin typeface="Roboto" panose="02000000000000000000" pitchFamily="2" charset="0"/>
              </a:rPr>
              <a:t>+</a:t>
            </a:r>
            <a:r>
              <a:rPr lang="en-US" sz="1400" dirty="0">
                <a:solidFill>
                  <a:srgbClr val="4D5156"/>
                </a:solidFill>
                <a:latin typeface="Avenir Next LT Pro Demi" panose="020B0704020202020204" pitchFamily="34" charset="0"/>
              </a:rPr>
              <a:t>46</a:t>
            </a:r>
            <a:r>
              <a:rPr lang="en-US" sz="1400" dirty="0">
                <a:latin typeface="Avenir Next LT Pro Demi" panose="020B0704020202020204" pitchFamily="34" charset="0"/>
              </a:rPr>
              <a:t>%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5D40D9-5426-BC89-E92B-083566F4D94A}"/>
              </a:ext>
            </a:extLst>
          </p:cNvPr>
          <p:cNvGrpSpPr/>
          <p:nvPr/>
        </p:nvGrpSpPr>
        <p:grpSpPr>
          <a:xfrm rot="339748">
            <a:off x="4872708" y="2216168"/>
            <a:ext cx="2801431" cy="395293"/>
            <a:chOff x="3070541" y="3409727"/>
            <a:chExt cx="4673341" cy="3952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BDB337-336B-CE35-F99F-0FD06355A550}"/>
                </a:ext>
              </a:extLst>
            </p:cNvPr>
            <p:cNvSpPr txBox="1"/>
            <p:nvPr/>
          </p:nvSpPr>
          <p:spPr>
            <a:xfrm rot="20226353">
              <a:off x="3070541" y="3409727"/>
              <a:ext cx="467334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4C88A4"/>
                  </a:solidFill>
                  <a:latin typeface="Roboto" panose="02000000000000000000" pitchFamily="2" charset="0"/>
                </a:rPr>
                <a:t>48.8% YOY Growth 2025 v 2026</a:t>
              </a:r>
              <a:endParaRPr lang="en-US" sz="1400" dirty="0">
                <a:solidFill>
                  <a:srgbClr val="4C88A4"/>
                </a:solidFill>
                <a:latin typeface="Avenir Next LT Pro Demi" panose="020B0704020202020204" pitchFamily="34" charset="0"/>
              </a:endParaRP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FE8CFE48-6176-8BDB-5D49-FA9483014958}"/>
                </a:ext>
              </a:extLst>
            </p:cNvPr>
            <p:cNvSpPr/>
            <p:nvPr/>
          </p:nvSpPr>
          <p:spPr>
            <a:xfrm rot="20147094" flipV="1">
              <a:off x="3742527" y="3633680"/>
              <a:ext cx="3813497" cy="17134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8A4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6E79951-3195-3EA8-436D-2725465592E2}"/>
              </a:ext>
            </a:extLst>
          </p:cNvPr>
          <p:cNvSpPr txBox="1"/>
          <p:nvPr/>
        </p:nvSpPr>
        <p:spPr>
          <a:xfrm>
            <a:off x="2133673" y="5060152"/>
            <a:ext cx="75571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D5156"/>
                </a:solidFill>
                <a:latin typeface="Roboto" panose="02000000000000000000" pitchFamily="2" charset="0"/>
              </a:rPr>
              <a:t>+</a:t>
            </a:r>
            <a:r>
              <a:rPr lang="en-US" sz="1400" dirty="0">
                <a:solidFill>
                  <a:srgbClr val="4D5156"/>
                </a:solidFill>
                <a:latin typeface="Avenir Next LT Pro Demi" panose="020B0704020202020204" pitchFamily="34" charset="0"/>
              </a:rPr>
              <a:t>59</a:t>
            </a:r>
            <a:r>
              <a:rPr lang="en-US" sz="1400" dirty="0">
                <a:latin typeface="Avenir Next LT Pro Demi" panose="020B0704020202020204" pitchFamily="34" charset="0"/>
              </a:rPr>
              <a:t>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23B732-9735-DFAD-EA5F-E09A57A6457E}"/>
              </a:ext>
            </a:extLst>
          </p:cNvPr>
          <p:cNvSpPr txBox="1"/>
          <p:nvPr/>
        </p:nvSpPr>
        <p:spPr>
          <a:xfrm>
            <a:off x="3037689" y="5055821"/>
            <a:ext cx="68464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D5156"/>
                </a:solidFill>
                <a:latin typeface="Roboto" panose="02000000000000000000" pitchFamily="2" charset="0"/>
              </a:rPr>
              <a:t>+</a:t>
            </a:r>
            <a:r>
              <a:rPr lang="en-US" sz="1400" dirty="0">
                <a:solidFill>
                  <a:srgbClr val="4D5156"/>
                </a:solidFill>
                <a:latin typeface="Avenir Next LT Pro Demi" panose="020B0704020202020204" pitchFamily="34" charset="0"/>
              </a:rPr>
              <a:t>53</a:t>
            </a:r>
            <a:r>
              <a:rPr lang="en-US" sz="1400" dirty="0">
                <a:latin typeface="Avenir Next LT Pro Demi" panose="020B0704020202020204" pitchFamily="34" charset="0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3C9D1-6E7B-7226-5CD3-3E56EAA39715}"/>
              </a:ext>
            </a:extLst>
          </p:cNvPr>
          <p:cNvSpPr txBox="1"/>
          <p:nvPr/>
        </p:nvSpPr>
        <p:spPr>
          <a:xfrm>
            <a:off x="3870636" y="5062212"/>
            <a:ext cx="68464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D5156"/>
                </a:solidFill>
                <a:latin typeface="Roboto" panose="02000000000000000000" pitchFamily="2" charset="0"/>
              </a:rPr>
              <a:t>+</a:t>
            </a:r>
            <a:r>
              <a:rPr lang="en-US" sz="1400" dirty="0">
                <a:solidFill>
                  <a:srgbClr val="4D5156"/>
                </a:solidFill>
                <a:latin typeface="Avenir Next LT Pro Demi" panose="020B0704020202020204" pitchFamily="34" charset="0"/>
              </a:rPr>
              <a:t>38</a:t>
            </a:r>
            <a:r>
              <a:rPr lang="en-US" sz="1400" dirty="0">
                <a:latin typeface="Avenir Next LT Pro Demi" panose="020B07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59897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4D6BFB-13FC-55EC-38C6-FE5EAF2186A8}"/>
              </a:ext>
            </a:extLst>
          </p:cNvPr>
          <p:cNvSpPr/>
          <p:nvPr/>
        </p:nvSpPr>
        <p:spPr>
          <a:xfrm>
            <a:off x="-1" y="-56146"/>
            <a:ext cx="12192000" cy="23666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">
            <a:extLst>
              <a:ext uri="{FF2B5EF4-FFF2-40B4-BE49-F238E27FC236}">
                <a16:creationId xmlns:a16="http://schemas.microsoft.com/office/drawing/2014/main" id="{88660E7F-643D-356E-9CB1-E6FE37F37681}"/>
              </a:ext>
            </a:extLst>
          </p:cNvPr>
          <p:cNvSpPr/>
          <p:nvPr/>
        </p:nvSpPr>
        <p:spPr>
          <a:xfrm rot="4890839">
            <a:off x="5094726" y="-3819304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4C88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3A781-507E-CFE8-358D-F7E3CB72A2AC}"/>
              </a:ext>
            </a:extLst>
          </p:cNvPr>
          <p:cNvSpPr/>
          <p:nvPr/>
        </p:nvSpPr>
        <p:spPr>
          <a:xfrm>
            <a:off x="-1" y="6347012"/>
            <a:ext cx="12192001" cy="545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7BDB1A3-0830-657F-4275-2189A4630C88}"/>
              </a:ext>
            </a:extLst>
          </p:cNvPr>
          <p:cNvSpPr txBox="1">
            <a:spLocks/>
          </p:cNvSpPr>
          <p:nvPr/>
        </p:nvSpPr>
        <p:spPr>
          <a:xfrm>
            <a:off x="292107" y="260703"/>
            <a:ext cx="11607780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n w="12700">
                  <a:noFill/>
                </a:ln>
                <a:solidFill>
                  <a:srgbClr val="4C88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DSCR LOAN </a:t>
            </a:r>
            <a:r>
              <a:rPr lang="en-US" sz="4400" dirty="0">
                <a:ln w="12700">
                  <a:noFill/>
                </a:ln>
                <a:latin typeface="Avenir Next LT Pro" panose="020B0504020202020204" pitchFamily="34" charset="0"/>
              </a:rPr>
              <a:t>RATES &amp; AVG. LOAN AMOUNTS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19107-85F3-C99F-96A7-06410AAD7BBD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2592E96-8BEC-DB8C-FF6D-E0ACA7841BFD}"/>
              </a:ext>
            </a:extLst>
          </p:cNvPr>
          <p:cNvSpPr txBox="1">
            <a:spLocks/>
          </p:cNvSpPr>
          <p:nvPr/>
        </p:nvSpPr>
        <p:spPr>
          <a:xfrm>
            <a:off x="374670" y="1092231"/>
            <a:ext cx="1144266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April 2025 – April 2026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5088BB25-A7CD-4949-654E-F5830870B5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220731"/>
              </p:ext>
            </p:extLst>
          </p:nvPr>
        </p:nvGraphicFramePr>
        <p:xfrm>
          <a:off x="658758" y="1718192"/>
          <a:ext cx="10874478" cy="469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5106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4D6BFB-13FC-55EC-38C6-FE5EAF2186A8}"/>
              </a:ext>
            </a:extLst>
          </p:cNvPr>
          <p:cNvSpPr/>
          <p:nvPr/>
        </p:nvSpPr>
        <p:spPr>
          <a:xfrm>
            <a:off x="-1" y="-56147"/>
            <a:ext cx="12192000" cy="37518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1">
            <a:extLst>
              <a:ext uri="{FF2B5EF4-FFF2-40B4-BE49-F238E27FC236}">
                <a16:creationId xmlns:a16="http://schemas.microsoft.com/office/drawing/2014/main" id="{7C38510B-4741-071F-B1C3-4C5D8A675FB1}"/>
              </a:ext>
            </a:extLst>
          </p:cNvPr>
          <p:cNvSpPr/>
          <p:nvPr/>
        </p:nvSpPr>
        <p:spPr>
          <a:xfrm rot="4890839">
            <a:off x="5094626" y="-2446233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4C88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7EC99A7-3A6E-F877-AB34-2188C2048199}"/>
              </a:ext>
            </a:extLst>
          </p:cNvPr>
          <p:cNvSpPr txBox="1">
            <a:spLocks/>
          </p:cNvSpPr>
          <p:nvPr/>
        </p:nvSpPr>
        <p:spPr>
          <a:xfrm>
            <a:off x="374670" y="1823987"/>
            <a:ext cx="1144266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April 2026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19107-85F3-C99F-96A7-06410AAD7BBD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2D34B20-BC72-14A9-1B0F-2AD21381896B}"/>
              </a:ext>
            </a:extLst>
          </p:cNvPr>
          <p:cNvSpPr txBox="1">
            <a:spLocks/>
          </p:cNvSpPr>
          <p:nvPr/>
        </p:nvSpPr>
        <p:spPr>
          <a:xfrm>
            <a:off x="374670" y="706869"/>
            <a:ext cx="5111730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n w="12700">
                  <a:noFill/>
                </a:ln>
                <a:solidFill>
                  <a:srgbClr val="4C88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DSCR LOAN </a:t>
            </a:r>
            <a:r>
              <a:rPr lang="en-US" sz="4400" dirty="0">
                <a:ln w="12700">
                  <a:noFill/>
                </a:ln>
                <a:latin typeface="Avenir Next LT Pro" panose="020B0504020202020204" pitchFamily="34" charset="0"/>
              </a:rPr>
              <a:t>INTEREST RATES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FE897EB4-A0BF-E95D-7DE8-DB5405BD1E20}"/>
              </a:ext>
            </a:extLst>
          </p:cNvPr>
          <p:cNvSpPr txBox="1">
            <a:spLocks/>
          </p:cNvSpPr>
          <p:nvPr/>
        </p:nvSpPr>
        <p:spPr>
          <a:xfrm>
            <a:off x="374667" y="2813230"/>
            <a:ext cx="1144266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rgbClr val="4C88A4"/>
              </a:solidFill>
              <a:latin typeface="Avenir Next LT Pro Demi" panose="020B0704020202020204" pitchFamily="34" charset="0"/>
            </a:endParaRPr>
          </a:p>
        </p:txBody>
      </p:sp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D8BD426F-7923-3E1E-DCC6-EC562B898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611670"/>
              </p:ext>
            </p:extLst>
          </p:nvPr>
        </p:nvGraphicFramePr>
        <p:xfrm>
          <a:off x="5220312" y="562092"/>
          <a:ext cx="7197704" cy="594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arallelogram 18">
            <a:extLst>
              <a:ext uri="{FF2B5EF4-FFF2-40B4-BE49-F238E27FC236}">
                <a16:creationId xmlns:a16="http://schemas.microsoft.com/office/drawing/2014/main" id="{3A15DE4C-020E-62D0-8DD9-76DA0587988F}"/>
              </a:ext>
            </a:extLst>
          </p:cNvPr>
          <p:cNvSpPr/>
          <p:nvPr/>
        </p:nvSpPr>
        <p:spPr>
          <a:xfrm>
            <a:off x="9382289" y="878743"/>
            <a:ext cx="2279399" cy="625961"/>
          </a:xfrm>
          <a:prstGeom prst="parallelogram">
            <a:avLst>
              <a:gd name="adj" fmla="val 35042"/>
            </a:avLst>
          </a:prstGeom>
          <a:solidFill>
            <a:srgbClr val="4C88A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F0C103F1-2B92-E5F3-4FF1-130845ED546E}"/>
              </a:ext>
            </a:extLst>
          </p:cNvPr>
          <p:cNvSpPr txBox="1">
            <a:spLocks/>
          </p:cNvSpPr>
          <p:nvPr/>
        </p:nvSpPr>
        <p:spPr>
          <a:xfrm>
            <a:off x="9205298" y="903176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April Average: 7.08%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3C1539EB-BEFC-E564-1938-2CFFEFF974D2}"/>
              </a:ext>
            </a:extLst>
          </p:cNvPr>
          <p:cNvSpPr/>
          <p:nvPr/>
        </p:nvSpPr>
        <p:spPr>
          <a:xfrm>
            <a:off x="374667" y="2540060"/>
            <a:ext cx="2016073" cy="426057"/>
          </a:xfrm>
          <a:prstGeom prst="parallelogram">
            <a:avLst>
              <a:gd name="adj" fmla="val 35042"/>
            </a:avLst>
          </a:prstGeom>
          <a:solidFill>
            <a:srgbClr val="B0333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31822AA-7700-EBA6-4488-6E124A2BAE7E}"/>
              </a:ext>
            </a:extLst>
          </p:cNvPr>
          <p:cNvSpPr txBox="1">
            <a:spLocks/>
          </p:cNvSpPr>
          <p:nvPr/>
        </p:nvSpPr>
        <p:spPr>
          <a:xfrm>
            <a:off x="1462" y="2457363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3,599 Loans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D4AC2A0-F318-08F8-6A70-65CACBCBC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772628"/>
              </p:ext>
            </p:extLst>
          </p:nvPr>
        </p:nvGraphicFramePr>
        <p:xfrm>
          <a:off x="4657185" y="1751586"/>
          <a:ext cx="7008628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73BA7D56-C123-88A9-4C16-4D7C5B3366D4}"/>
              </a:ext>
            </a:extLst>
          </p:cNvPr>
          <p:cNvSpPr txBox="1">
            <a:spLocks/>
          </p:cNvSpPr>
          <p:nvPr/>
        </p:nvSpPr>
        <p:spPr>
          <a:xfrm>
            <a:off x="374667" y="2729746"/>
            <a:ext cx="11442660" cy="1063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>
              <a:solidFill>
                <a:srgbClr val="B03335"/>
              </a:solidFill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02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10BDC-55C6-4366-0C8B-6888B3866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CCD38B-33E9-B797-8190-A098438BD6DD}"/>
              </a:ext>
            </a:extLst>
          </p:cNvPr>
          <p:cNvSpPr/>
          <p:nvPr/>
        </p:nvSpPr>
        <p:spPr>
          <a:xfrm>
            <a:off x="-1" y="-56146"/>
            <a:ext cx="12192000" cy="23666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FE392B-A529-3565-ADBB-E4F595F5CF26}"/>
              </a:ext>
            </a:extLst>
          </p:cNvPr>
          <p:cNvSpPr/>
          <p:nvPr/>
        </p:nvSpPr>
        <p:spPr>
          <a:xfrm>
            <a:off x="-1" y="6347012"/>
            <a:ext cx="12192001" cy="545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A07FC2A-57CE-ABAF-5E77-6F68AE9FD88A}"/>
              </a:ext>
            </a:extLst>
          </p:cNvPr>
          <p:cNvSpPr txBox="1">
            <a:spLocks/>
          </p:cNvSpPr>
          <p:nvPr/>
        </p:nvSpPr>
        <p:spPr>
          <a:xfrm>
            <a:off x="292107" y="-63763"/>
            <a:ext cx="11607780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n w="12700">
                  <a:noFill/>
                </a:ln>
                <a:solidFill>
                  <a:srgbClr val="B0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BRIDGE </a:t>
            </a:r>
            <a:r>
              <a:rPr lang="en-US" sz="3600" dirty="0">
                <a:ln w="12700">
                  <a:noFill/>
                </a:ln>
                <a:latin typeface="Avenir Next LT Pro" panose="020B0504020202020204" pitchFamily="34" charset="0"/>
              </a:rPr>
              <a:t>&amp;</a:t>
            </a:r>
            <a:r>
              <a:rPr lang="en-US" sz="3600" dirty="0">
                <a:ln w="12700">
                  <a:noFill/>
                </a:ln>
                <a:latin typeface="Avenir Next LT Pro Demi" panose="020B0704020202020204" pitchFamily="34" charset="0"/>
              </a:rPr>
              <a:t> </a:t>
            </a:r>
            <a:r>
              <a:rPr lang="en-US" sz="3600" dirty="0">
                <a:ln w="12700">
                  <a:noFill/>
                </a:ln>
                <a:solidFill>
                  <a:srgbClr val="3D6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DSCR</a:t>
            </a:r>
            <a:r>
              <a:rPr lang="en-US" sz="3600" dirty="0">
                <a:ln w="12700">
                  <a:noFill/>
                </a:ln>
                <a:solidFill>
                  <a:srgbClr val="B0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 </a:t>
            </a:r>
            <a:r>
              <a:rPr lang="en-US" sz="360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VS</a:t>
            </a:r>
            <a:r>
              <a:rPr lang="en-US" sz="3600" dirty="0">
                <a:ln w="12700">
                  <a:noFill/>
                </a:ln>
                <a:solidFill>
                  <a:srgbClr val="B0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 INDEXES</a:t>
            </a:r>
            <a:endParaRPr lang="en-US" sz="3600" dirty="0">
              <a:ln w="12700">
                <a:noFill/>
              </a:ln>
              <a:latin typeface="Avenir Next LT Pro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9A9EBC-208A-54A5-343F-F74F37B1BDD9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">
            <a:extLst>
              <a:ext uri="{FF2B5EF4-FFF2-40B4-BE49-F238E27FC236}">
                <a16:creationId xmlns:a16="http://schemas.microsoft.com/office/drawing/2014/main" id="{078530C3-3FC6-9D92-8714-473E7665F525}"/>
              </a:ext>
            </a:extLst>
          </p:cNvPr>
          <p:cNvSpPr/>
          <p:nvPr/>
        </p:nvSpPr>
        <p:spPr>
          <a:xfrm rot="4890839">
            <a:off x="5094726" y="-3819304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7CA5BA1-B019-147D-A69D-E8337667B572}"/>
              </a:ext>
            </a:extLst>
          </p:cNvPr>
          <p:cNvSpPr txBox="1">
            <a:spLocks/>
          </p:cNvSpPr>
          <p:nvPr/>
        </p:nvSpPr>
        <p:spPr>
          <a:xfrm>
            <a:off x="374670" y="767765"/>
            <a:ext cx="1144266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April 2025 – April 2026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69BCBD30-AE05-0880-E46F-4886F15DA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804414"/>
              </p:ext>
            </p:extLst>
          </p:nvPr>
        </p:nvGraphicFramePr>
        <p:xfrm>
          <a:off x="511035" y="1393726"/>
          <a:ext cx="11169924" cy="491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6103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4E27C14-48B7-5519-A881-015A0211DCA8}"/>
              </a:ext>
            </a:extLst>
          </p:cNvPr>
          <p:cNvSpPr/>
          <p:nvPr/>
        </p:nvSpPr>
        <p:spPr>
          <a:xfrm>
            <a:off x="3164386" y="1846347"/>
            <a:ext cx="7299654" cy="426057"/>
          </a:xfrm>
          <a:prstGeom prst="parallelogram">
            <a:avLst>
              <a:gd name="adj" fmla="val 35042"/>
            </a:avLst>
          </a:prstGeom>
          <a:solidFill>
            <a:srgbClr val="4C88A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E2322C1-4B47-2F23-D035-57FB31CFDA1E}"/>
              </a:ext>
            </a:extLst>
          </p:cNvPr>
          <p:cNvSpPr/>
          <p:nvPr/>
        </p:nvSpPr>
        <p:spPr>
          <a:xfrm>
            <a:off x="2797132" y="1625926"/>
            <a:ext cx="8168280" cy="426057"/>
          </a:xfrm>
          <a:prstGeom prst="parallelogram">
            <a:avLst>
              <a:gd name="adj" fmla="val 35042"/>
            </a:avLst>
          </a:prstGeom>
          <a:solidFill>
            <a:srgbClr val="4C88A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52A19-9B1B-FC35-4C51-7FD1BD065B1B}"/>
              </a:ext>
            </a:extLst>
          </p:cNvPr>
          <p:cNvSpPr/>
          <p:nvPr/>
        </p:nvSpPr>
        <p:spPr>
          <a:xfrm>
            <a:off x="0" y="-38072"/>
            <a:ext cx="12192000" cy="3049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1">
            <a:extLst>
              <a:ext uri="{FF2B5EF4-FFF2-40B4-BE49-F238E27FC236}">
                <a16:creationId xmlns:a16="http://schemas.microsoft.com/office/drawing/2014/main" id="{7403A562-0D1D-CD65-C8B8-819821440D94}"/>
              </a:ext>
            </a:extLst>
          </p:cNvPr>
          <p:cNvSpPr/>
          <p:nvPr/>
        </p:nvSpPr>
        <p:spPr>
          <a:xfrm rot="4890839">
            <a:off x="5094626" y="-3051245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4C88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19107-85F3-C99F-96A7-06410AAD7BBD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F63A30B4-C1A1-B569-83DE-00F8D7BA04FB}"/>
              </a:ext>
            </a:extLst>
          </p:cNvPr>
          <p:cNvSpPr txBox="1">
            <a:spLocks/>
          </p:cNvSpPr>
          <p:nvPr/>
        </p:nvSpPr>
        <p:spPr>
          <a:xfrm>
            <a:off x="7502473" y="271525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Average: 11.3%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BC52B6B-C32E-D6E5-A624-E14789684647}"/>
              </a:ext>
            </a:extLst>
          </p:cNvPr>
          <p:cNvSpPr txBox="1">
            <a:spLocks/>
          </p:cNvSpPr>
          <p:nvPr/>
        </p:nvSpPr>
        <p:spPr>
          <a:xfrm>
            <a:off x="239269" y="357309"/>
            <a:ext cx="11713456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TOP </a:t>
            </a:r>
            <a:r>
              <a:rPr lang="en-US" sz="3900" b="1" dirty="0">
                <a:ln w="12700">
                  <a:noFill/>
                </a:ln>
                <a:solidFill>
                  <a:srgbClr val="4C88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DSCR</a:t>
            </a:r>
            <a:r>
              <a:rPr lang="en-US" sz="3900" b="1" dirty="0">
                <a:ln w="12700">
                  <a:noFill/>
                </a:ln>
                <a:solidFill>
                  <a:srgbClr val="B0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 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STATES BY VOLUME 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BCF58637-0C5D-44A4-6F6F-0CF79F433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971570"/>
              </p:ext>
            </p:extLst>
          </p:nvPr>
        </p:nvGraphicFramePr>
        <p:xfrm>
          <a:off x="2582286" y="1671016"/>
          <a:ext cx="7332228" cy="45326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1833057">
                  <a:extLst>
                    <a:ext uri="{9D8B030D-6E8A-4147-A177-3AD203B41FA5}">
                      <a16:colId xmlns:a16="http://schemas.microsoft.com/office/drawing/2014/main" val="2751043127"/>
                    </a:ext>
                  </a:extLst>
                </a:gridCol>
                <a:gridCol w="1833057">
                  <a:extLst>
                    <a:ext uri="{9D8B030D-6E8A-4147-A177-3AD203B41FA5}">
                      <a16:colId xmlns:a16="http://schemas.microsoft.com/office/drawing/2014/main" val="544348084"/>
                    </a:ext>
                  </a:extLst>
                </a:gridCol>
                <a:gridCol w="1833057">
                  <a:extLst>
                    <a:ext uri="{9D8B030D-6E8A-4147-A177-3AD203B41FA5}">
                      <a16:colId xmlns:a16="http://schemas.microsoft.com/office/drawing/2014/main" val="3170136445"/>
                    </a:ext>
                  </a:extLst>
                </a:gridCol>
                <a:gridCol w="1833057">
                  <a:extLst>
                    <a:ext uri="{9D8B030D-6E8A-4147-A177-3AD203B41FA5}">
                      <a16:colId xmlns:a16="http://schemas.microsoft.com/office/drawing/2014/main" val="2503502842"/>
                    </a:ext>
                  </a:extLst>
                </a:gridCol>
              </a:tblGrid>
              <a:tr h="4083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88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2026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88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585498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STATE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LOANS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1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STATE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1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LOANS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288768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 Florida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3,766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Florida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1467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335044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 Ohio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3,146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Ohio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1382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797169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 Texas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3,126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Texas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1334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935325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 Pennsylvania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2,960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Pennsylvania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1082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506254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 New Jersey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2,316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New Jersey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771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048145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 New York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1,944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New York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737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934574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 California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1,767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California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656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51439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 Georgia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1,233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North Carolina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551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619912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 North Carolina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1,122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Michigan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495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616356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Illinois</a:t>
                      </a:r>
                      <a:endParaRPr lang="en-US" sz="1700" b="0" i="0" u="none" strike="noStrike" dirty="0">
                        <a:effectLst/>
                        <a:latin typeface="+mn-lt"/>
                        <a:cs typeface="Simplified Arabic" panose="020F0502020204030204" pitchFamily="18" charset="-78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  <a:cs typeface="Simplified Arabic" panose="020F0502020204030204" pitchFamily="18" charset="-78"/>
                        </a:rPr>
                        <a:t>1,113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Georgia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469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2389613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A239CAC-4B1C-9D4A-621A-5DB7AAF47D98}"/>
              </a:ext>
            </a:extLst>
          </p:cNvPr>
          <p:cNvSpPr txBox="1"/>
          <p:nvPr/>
        </p:nvSpPr>
        <p:spPr>
          <a:xfrm>
            <a:off x="7609810" y="5092679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823B"/>
                </a:solidFill>
                <a:effectLst/>
                <a:latin typeface="Avenir Next LT Pro" panose="020B0504020202020204" pitchFamily="34" charset="0"/>
              </a:rPr>
              <a:t>⇧ 1</a:t>
            </a:r>
            <a:endParaRPr lang="en-US" b="1" dirty="0">
              <a:solidFill>
                <a:srgbClr val="00823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9BA07-D5F9-F757-BFAA-05D471A7FE4D}"/>
              </a:ext>
            </a:extLst>
          </p:cNvPr>
          <p:cNvSpPr txBox="1"/>
          <p:nvPr/>
        </p:nvSpPr>
        <p:spPr>
          <a:xfrm>
            <a:off x="7609810" y="5462011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823B"/>
                </a:solidFill>
                <a:effectLst/>
                <a:latin typeface="Avenir Next LT Pro" panose="020B0504020202020204" pitchFamily="34" charset="0"/>
              </a:rPr>
              <a:t>⇧ </a:t>
            </a:r>
            <a:r>
              <a:rPr lang="en-US" b="1" dirty="0">
                <a:solidFill>
                  <a:srgbClr val="00823B"/>
                </a:solidFill>
                <a:latin typeface="Avenir Next LT Pro" panose="020B0504020202020204" pitchFamily="34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401648-4254-F227-BD5A-E839D9ED817F}"/>
              </a:ext>
            </a:extLst>
          </p:cNvPr>
          <p:cNvSpPr/>
          <p:nvPr/>
        </p:nvSpPr>
        <p:spPr>
          <a:xfrm flipV="1">
            <a:off x="7744417" y="4854934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5B04E-7546-169E-0868-056EEB75FB8C}"/>
              </a:ext>
            </a:extLst>
          </p:cNvPr>
          <p:cNvSpPr/>
          <p:nvPr/>
        </p:nvSpPr>
        <p:spPr>
          <a:xfrm flipV="1">
            <a:off x="7744417" y="4505520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3EEBD7-DCCE-7C51-1C8E-1BFFD2644455}"/>
              </a:ext>
            </a:extLst>
          </p:cNvPr>
          <p:cNvSpPr/>
          <p:nvPr/>
        </p:nvSpPr>
        <p:spPr>
          <a:xfrm flipV="1">
            <a:off x="7744417" y="4133246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919C7-2D20-9B90-4B55-2B30732D76B4}"/>
              </a:ext>
            </a:extLst>
          </p:cNvPr>
          <p:cNvSpPr/>
          <p:nvPr/>
        </p:nvSpPr>
        <p:spPr>
          <a:xfrm flipV="1">
            <a:off x="7747534" y="3747096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2EA1B5-FF79-F582-7BFC-E214E35A9058}"/>
              </a:ext>
            </a:extLst>
          </p:cNvPr>
          <p:cNvSpPr/>
          <p:nvPr/>
        </p:nvSpPr>
        <p:spPr>
          <a:xfrm flipV="1">
            <a:off x="7744417" y="3383281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C8C2D4-2049-014A-6014-3D86F9A20C60}"/>
              </a:ext>
            </a:extLst>
          </p:cNvPr>
          <p:cNvSpPr/>
          <p:nvPr/>
        </p:nvSpPr>
        <p:spPr>
          <a:xfrm flipV="1">
            <a:off x="7747534" y="3011268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7EC310-182D-D0EA-C6E8-24287AC7AFE9}"/>
              </a:ext>
            </a:extLst>
          </p:cNvPr>
          <p:cNvSpPr/>
          <p:nvPr/>
        </p:nvSpPr>
        <p:spPr>
          <a:xfrm flipV="1">
            <a:off x="7747534" y="2661853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D14D60-456A-BF99-AB84-B275F88E6222}"/>
              </a:ext>
            </a:extLst>
          </p:cNvPr>
          <p:cNvSpPr txBox="1"/>
          <p:nvPr/>
        </p:nvSpPr>
        <p:spPr>
          <a:xfrm>
            <a:off x="7599650" y="5844343"/>
            <a:ext cx="56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</a:rPr>
              <a:t>⇩ 2</a:t>
            </a:r>
            <a:endParaRPr lang="en-US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81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CFD38-99F5-D345-FB04-EDAFA0BB8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C590BE-B675-6A8E-E739-7873B67ECBEF}"/>
              </a:ext>
            </a:extLst>
          </p:cNvPr>
          <p:cNvSpPr/>
          <p:nvPr/>
        </p:nvSpPr>
        <p:spPr>
          <a:xfrm>
            <a:off x="0" y="-295164"/>
            <a:ext cx="12192000" cy="3049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" name="Parallelogram 1">
            <a:extLst>
              <a:ext uri="{FF2B5EF4-FFF2-40B4-BE49-F238E27FC236}">
                <a16:creationId xmlns:a16="http://schemas.microsoft.com/office/drawing/2014/main" id="{87DC6A82-8506-8677-FB58-94EE3B8C4B81}"/>
              </a:ext>
            </a:extLst>
          </p:cNvPr>
          <p:cNvSpPr/>
          <p:nvPr/>
        </p:nvSpPr>
        <p:spPr>
          <a:xfrm rot="4890839">
            <a:off x="5094626" y="-3371141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4C88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34947-47AF-CA78-C244-169C8670776C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DD20BC08-ABA7-48E0-769F-A713445A576B}"/>
              </a:ext>
            </a:extLst>
          </p:cNvPr>
          <p:cNvSpPr txBox="1">
            <a:spLocks/>
          </p:cNvSpPr>
          <p:nvPr/>
        </p:nvSpPr>
        <p:spPr>
          <a:xfrm>
            <a:off x="7502473" y="271525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Average: 11.3%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DF355C7-7EDA-7E67-7D76-E2168CFE12A7}"/>
              </a:ext>
            </a:extLst>
          </p:cNvPr>
          <p:cNvSpPr txBox="1">
            <a:spLocks/>
          </p:cNvSpPr>
          <p:nvPr/>
        </p:nvSpPr>
        <p:spPr>
          <a:xfrm>
            <a:off x="239269" y="357309"/>
            <a:ext cx="11713456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TOP </a:t>
            </a:r>
            <a:r>
              <a:rPr lang="en-US" sz="3900" b="1" dirty="0">
                <a:ln w="12700">
                  <a:noFill/>
                </a:ln>
                <a:solidFill>
                  <a:srgbClr val="4C88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DSCR</a:t>
            </a:r>
            <a:r>
              <a:rPr lang="en-US" sz="3900" b="1" dirty="0">
                <a:ln w="12700">
                  <a:noFill/>
                </a:ln>
                <a:solidFill>
                  <a:srgbClr val="B0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 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COUNTIES BY VOLUME 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7B83812A-EC2A-BC12-4A56-99C32FE83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235862"/>
              </p:ext>
            </p:extLst>
          </p:nvPr>
        </p:nvGraphicFramePr>
        <p:xfrm>
          <a:off x="2212204" y="1378853"/>
          <a:ext cx="7767586" cy="51793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16765">
                  <a:extLst>
                    <a:ext uri="{9D8B030D-6E8A-4147-A177-3AD203B41FA5}">
                      <a16:colId xmlns:a16="http://schemas.microsoft.com/office/drawing/2014/main" val="384965754"/>
                    </a:ext>
                  </a:extLst>
                </a:gridCol>
                <a:gridCol w="1594183">
                  <a:extLst>
                    <a:ext uri="{9D8B030D-6E8A-4147-A177-3AD203B41FA5}">
                      <a16:colId xmlns:a16="http://schemas.microsoft.com/office/drawing/2014/main" val="346280753"/>
                    </a:ext>
                  </a:extLst>
                </a:gridCol>
                <a:gridCol w="2250827">
                  <a:extLst>
                    <a:ext uri="{9D8B030D-6E8A-4147-A177-3AD203B41FA5}">
                      <a16:colId xmlns:a16="http://schemas.microsoft.com/office/drawing/2014/main" val="3152988652"/>
                    </a:ext>
                  </a:extLst>
                </a:gridCol>
                <a:gridCol w="1605811">
                  <a:extLst>
                    <a:ext uri="{9D8B030D-6E8A-4147-A177-3AD203B41FA5}">
                      <a16:colId xmlns:a16="http://schemas.microsoft.com/office/drawing/2014/main" val="1467746416"/>
                    </a:ext>
                  </a:extLst>
                </a:gridCol>
              </a:tblGrid>
              <a:tr h="5190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2025</a:t>
                      </a:r>
                      <a:endParaRPr lang="en-US" sz="2400" dirty="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3D154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2026</a:t>
                      </a:r>
                      <a:endParaRPr lang="en-US" sz="2400" dirty="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3D15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33697"/>
                  </a:ext>
                </a:extLst>
              </a:tr>
              <a:tr h="425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venir Next LT Pro" panose="020B0504020202020204" pitchFamily="34" charset="0"/>
                        </a:rPr>
                        <a:t>County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County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40111413"/>
                  </a:ext>
                </a:extLst>
              </a:tr>
              <a:tr h="4251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</a:rPr>
                        <a:t>Cuyahoga, OH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</a:rPr>
                        <a:t>1149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Cuyahoga, OH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417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0926479"/>
                  </a:ext>
                </a:extLst>
              </a:tr>
              <a:tr h="4251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</a:rPr>
                        <a:t>Philadelphia, PA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</a:rPr>
                        <a:t>931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Harris, TX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334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9748333"/>
                  </a:ext>
                </a:extLst>
              </a:tr>
              <a:tr h="40899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>
                          <a:effectLst/>
                          <a:latin typeface="+mn-lt"/>
                        </a:rPr>
                        <a:t>Cook, IL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</a:rPr>
                        <a:t>685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Wayne, 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322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510101"/>
                  </a:ext>
                </a:extLst>
              </a:tr>
              <a:tr h="4251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>
                          <a:effectLst/>
                          <a:latin typeface="+mn-lt"/>
                        </a:rPr>
                        <a:t>Wayne, MI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</a:rPr>
                        <a:t>682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Philadelphia, 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274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2565349"/>
                  </a:ext>
                </a:extLst>
              </a:tr>
              <a:tr h="4251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>
                          <a:effectLst/>
                          <a:latin typeface="+mn-lt"/>
                        </a:rPr>
                        <a:t>Harris, TX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</a:rPr>
                        <a:t>677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Cook, 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3372943"/>
                  </a:ext>
                </a:extLst>
              </a:tr>
              <a:tr h="4251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>
                          <a:effectLst/>
                          <a:latin typeface="+mn-lt"/>
                        </a:rPr>
                        <a:t>Miami-Dade, FL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</a:rPr>
                        <a:t>580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Baltimore City, MD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251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0138092"/>
                  </a:ext>
                </a:extLst>
              </a:tr>
              <a:tr h="4251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>
                          <a:effectLst/>
                          <a:latin typeface="+mn-lt"/>
                        </a:rPr>
                        <a:t>St. Louis, MO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effectLst/>
                          <a:latin typeface="+mn-lt"/>
                        </a:rPr>
                        <a:t>498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Miami-Dade, FL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242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6677566"/>
                  </a:ext>
                </a:extLst>
              </a:tr>
              <a:tr h="4251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>
                          <a:effectLst/>
                          <a:latin typeface="+mn-lt"/>
                        </a:rPr>
                        <a:t>Los Angeles, 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</a:rPr>
                        <a:t>477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Allegheny, 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218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2306413"/>
                  </a:ext>
                </a:extLst>
              </a:tr>
              <a:tr h="4251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>
                          <a:effectLst/>
                          <a:latin typeface="+mn-lt"/>
                        </a:rPr>
                        <a:t>Allegheny, PA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</a:rPr>
                        <a:t>474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Franklin, OH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5573862"/>
                  </a:ext>
                </a:extLst>
              </a:tr>
              <a:tr h="4251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</a:rPr>
                        <a:t>Dallas, TX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+mn-lt"/>
                        </a:rPr>
                        <a:t>457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Dallas, TX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zo Sans" panose="020B0603030503020204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7700430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1D4B869-95BB-D9EC-A858-2FE28E49750C}"/>
              </a:ext>
            </a:extLst>
          </p:cNvPr>
          <p:cNvSpPr txBox="1"/>
          <p:nvPr/>
        </p:nvSpPr>
        <p:spPr>
          <a:xfrm>
            <a:off x="7965825" y="4423669"/>
            <a:ext cx="56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</a:rPr>
              <a:t> </a:t>
            </a:r>
            <a:endParaRPr lang="en-US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EE0187-5327-EE2B-0538-BE047EF6713F}"/>
              </a:ext>
            </a:extLst>
          </p:cNvPr>
          <p:cNvSpPr/>
          <p:nvPr/>
        </p:nvSpPr>
        <p:spPr>
          <a:xfrm flipV="1">
            <a:off x="7965825" y="2543490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75471-0ED2-0062-02A9-746AB25E4778}"/>
              </a:ext>
            </a:extLst>
          </p:cNvPr>
          <p:cNvSpPr txBox="1"/>
          <p:nvPr/>
        </p:nvSpPr>
        <p:spPr>
          <a:xfrm>
            <a:off x="7811286" y="2754805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823B"/>
                </a:solidFill>
                <a:effectLst/>
                <a:latin typeface="Avenir Next LT Pro" panose="020B0504020202020204" pitchFamily="34" charset="0"/>
              </a:rPr>
              <a:t>⇧ 3</a:t>
            </a:r>
            <a:endParaRPr lang="en-US" b="1" dirty="0">
              <a:solidFill>
                <a:srgbClr val="00823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C5900A-001F-26B7-71B5-053B27CD3045}"/>
              </a:ext>
            </a:extLst>
          </p:cNvPr>
          <p:cNvSpPr txBox="1"/>
          <p:nvPr/>
        </p:nvSpPr>
        <p:spPr>
          <a:xfrm>
            <a:off x="7821233" y="3195586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823B"/>
                </a:solidFill>
                <a:effectLst/>
                <a:latin typeface="Avenir Next LT Pro" panose="020B0504020202020204" pitchFamily="34" charset="0"/>
              </a:rPr>
              <a:t>⇧ </a:t>
            </a:r>
            <a:r>
              <a:rPr lang="en-US" b="1" dirty="0">
                <a:solidFill>
                  <a:srgbClr val="00823B"/>
                </a:solidFill>
                <a:latin typeface="Avenir Next LT Pro" panose="020B05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BD4008-3AAA-0BC4-B496-D0841F7CB6B1}"/>
              </a:ext>
            </a:extLst>
          </p:cNvPr>
          <p:cNvSpPr txBox="1"/>
          <p:nvPr/>
        </p:nvSpPr>
        <p:spPr>
          <a:xfrm>
            <a:off x="7821233" y="3599180"/>
            <a:ext cx="56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</a:rPr>
              <a:t>⇩ 2</a:t>
            </a:r>
            <a:endParaRPr lang="en-US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738A35-E5D3-6754-B6B6-7D89ECBED8F7}"/>
              </a:ext>
            </a:extLst>
          </p:cNvPr>
          <p:cNvSpPr txBox="1"/>
          <p:nvPr/>
        </p:nvSpPr>
        <p:spPr>
          <a:xfrm>
            <a:off x="7821233" y="4031746"/>
            <a:ext cx="56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</a:rPr>
              <a:t>⇩ 2</a:t>
            </a:r>
            <a:endParaRPr lang="en-US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9FFFF-4131-C2E3-CE86-A4D096D5CF56}"/>
              </a:ext>
            </a:extLst>
          </p:cNvPr>
          <p:cNvSpPr txBox="1"/>
          <p:nvPr/>
        </p:nvSpPr>
        <p:spPr>
          <a:xfrm>
            <a:off x="7841553" y="4466836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823B"/>
                </a:solidFill>
                <a:effectLst/>
                <a:latin typeface="Avenir Next LT Pro" panose="020B0504020202020204" pitchFamily="34" charset="0"/>
              </a:rPr>
              <a:t>⇧ 7</a:t>
            </a:r>
            <a:endParaRPr lang="en-US" b="1" dirty="0">
              <a:solidFill>
                <a:srgbClr val="00823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3EF342-7E22-CC51-BD83-BEC7985CB2AE}"/>
              </a:ext>
            </a:extLst>
          </p:cNvPr>
          <p:cNvSpPr txBox="1"/>
          <p:nvPr/>
        </p:nvSpPr>
        <p:spPr>
          <a:xfrm>
            <a:off x="7831393" y="4905036"/>
            <a:ext cx="56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</a:rPr>
              <a:t>⇩ </a:t>
            </a:r>
            <a:r>
              <a:rPr lang="en-US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923731-2B69-D471-CAE7-178A10FDB6E6}"/>
              </a:ext>
            </a:extLst>
          </p:cNvPr>
          <p:cNvSpPr txBox="1"/>
          <p:nvPr/>
        </p:nvSpPr>
        <p:spPr>
          <a:xfrm>
            <a:off x="7851713" y="5327837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823B"/>
                </a:solidFill>
                <a:effectLst/>
                <a:latin typeface="Avenir Next LT Pro" panose="020B0504020202020204" pitchFamily="34" charset="0"/>
              </a:rPr>
              <a:t>⇧ </a:t>
            </a:r>
            <a:r>
              <a:rPr lang="en-US" b="1" dirty="0">
                <a:solidFill>
                  <a:srgbClr val="00823B"/>
                </a:solidFill>
                <a:latin typeface="Avenir Next LT Pro" panose="020B05040202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FC735-8471-0868-516F-6BCA7DF07532}"/>
              </a:ext>
            </a:extLst>
          </p:cNvPr>
          <p:cNvSpPr txBox="1"/>
          <p:nvPr/>
        </p:nvSpPr>
        <p:spPr>
          <a:xfrm>
            <a:off x="7852137" y="5758338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823B"/>
                </a:solidFill>
                <a:effectLst/>
                <a:latin typeface="Avenir Next LT Pro" panose="020B0504020202020204" pitchFamily="34" charset="0"/>
              </a:rPr>
              <a:t>⇧ 3</a:t>
            </a:r>
            <a:endParaRPr lang="en-US" b="1" dirty="0">
              <a:solidFill>
                <a:srgbClr val="00823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96EE7B-7D20-CDCB-26F5-83FAEB4DA515}"/>
              </a:ext>
            </a:extLst>
          </p:cNvPr>
          <p:cNvSpPr/>
          <p:nvPr/>
        </p:nvSpPr>
        <p:spPr>
          <a:xfrm flipV="1">
            <a:off x="8010743" y="6320061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5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47744A11-780C-D63B-7D48-A5E1ECE9DAFD}"/>
              </a:ext>
            </a:extLst>
          </p:cNvPr>
          <p:cNvSpPr/>
          <p:nvPr/>
        </p:nvSpPr>
        <p:spPr>
          <a:xfrm>
            <a:off x="-9255" y="-4473"/>
            <a:ext cx="7325350" cy="6873240"/>
          </a:xfrm>
          <a:custGeom>
            <a:avLst/>
            <a:gdLst>
              <a:gd name="connsiteX0" fmla="*/ 0 w 9960864"/>
              <a:gd name="connsiteY0" fmla="*/ 7498080 h 7498080"/>
              <a:gd name="connsiteX1" fmla="*/ 2456071 w 9960864"/>
              <a:gd name="connsiteY1" fmla="*/ 0 h 7498080"/>
              <a:gd name="connsiteX2" fmla="*/ 9960864 w 9960864"/>
              <a:gd name="connsiteY2" fmla="*/ 0 h 7498080"/>
              <a:gd name="connsiteX3" fmla="*/ 7504793 w 9960864"/>
              <a:gd name="connsiteY3" fmla="*/ 7498080 h 7498080"/>
              <a:gd name="connsiteX4" fmla="*/ 0 w 9960864"/>
              <a:gd name="connsiteY4" fmla="*/ 7498080 h 7498080"/>
              <a:gd name="connsiteX0" fmla="*/ 0 w 7598664"/>
              <a:gd name="connsiteY0" fmla="*/ 7482840 h 7498080"/>
              <a:gd name="connsiteX1" fmla="*/ 93871 w 7598664"/>
              <a:gd name="connsiteY1" fmla="*/ 0 h 7498080"/>
              <a:gd name="connsiteX2" fmla="*/ 7598664 w 7598664"/>
              <a:gd name="connsiteY2" fmla="*/ 0 h 7498080"/>
              <a:gd name="connsiteX3" fmla="*/ 5142593 w 7598664"/>
              <a:gd name="connsiteY3" fmla="*/ 7498080 h 7498080"/>
              <a:gd name="connsiteX4" fmla="*/ 0 w 7598664"/>
              <a:gd name="connsiteY4" fmla="*/ 7482840 h 7498080"/>
              <a:gd name="connsiteX0" fmla="*/ 0 w 7537704"/>
              <a:gd name="connsiteY0" fmla="*/ 7482840 h 7498080"/>
              <a:gd name="connsiteX1" fmla="*/ 32911 w 7537704"/>
              <a:gd name="connsiteY1" fmla="*/ 0 h 7498080"/>
              <a:gd name="connsiteX2" fmla="*/ 7537704 w 7537704"/>
              <a:gd name="connsiteY2" fmla="*/ 0 h 7498080"/>
              <a:gd name="connsiteX3" fmla="*/ 5081633 w 7537704"/>
              <a:gd name="connsiteY3" fmla="*/ 7498080 h 7498080"/>
              <a:gd name="connsiteX4" fmla="*/ 0 w 7537704"/>
              <a:gd name="connsiteY4" fmla="*/ 7482840 h 7498080"/>
              <a:gd name="connsiteX0" fmla="*/ 104249 w 7504793"/>
              <a:gd name="connsiteY0" fmla="*/ 7482840 h 7498080"/>
              <a:gd name="connsiteX1" fmla="*/ 0 w 7504793"/>
              <a:gd name="connsiteY1" fmla="*/ 0 h 7498080"/>
              <a:gd name="connsiteX2" fmla="*/ 7504793 w 7504793"/>
              <a:gd name="connsiteY2" fmla="*/ 0 h 7498080"/>
              <a:gd name="connsiteX3" fmla="*/ 5048722 w 7504793"/>
              <a:gd name="connsiteY3" fmla="*/ 7498080 h 7498080"/>
              <a:gd name="connsiteX4" fmla="*/ 104249 w 7504793"/>
              <a:gd name="connsiteY4" fmla="*/ 7482840 h 7498080"/>
              <a:gd name="connsiteX0" fmla="*/ 12809 w 7413353"/>
              <a:gd name="connsiteY0" fmla="*/ 7482840 h 7498080"/>
              <a:gd name="connsiteX1" fmla="*/ 0 w 7413353"/>
              <a:gd name="connsiteY1" fmla="*/ 15240 h 7498080"/>
              <a:gd name="connsiteX2" fmla="*/ 7413353 w 7413353"/>
              <a:gd name="connsiteY2" fmla="*/ 0 h 7498080"/>
              <a:gd name="connsiteX3" fmla="*/ 4957282 w 7413353"/>
              <a:gd name="connsiteY3" fmla="*/ 7498080 h 7498080"/>
              <a:gd name="connsiteX4" fmla="*/ 12809 w 7413353"/>
              <a:gd name="connsiteY4" fmla="*/ 7482840 h 7498080"/>
              <a:gd name="connsiteX0" fmla="*/ 473 w 7401017"/>
              <a:gd name="connsiteY0" fmla="*/ 7482840 h 7498080"/>
              <a:gd name="connsiteX1" fmla="*/ 18144 w 7401017"/>
              <a:gd name="connsiteY1" fmla="*/ 30480 h 7498080"/>
              <a:gd name="connsiteX2" fmla="*/ 7401017 w 7401017"/>
              <a:gd name="connsiteY2" fmla="*/ 0 h 7498080"/>
              <a:gd name="connsiteX3" fmla="*/ 4944946 w 7401017"/>
              <a:gd name="connsiteY3" fmla="*/ 7498080 h 7498080"/>
              <a:gd name="connsiteX4" fmla="*/ 473 w 7401017"/>
              <a:gd name="connsiteY4" fmla="*/ 7482840 h 7498080"/>
              <a:gd name="connsiteX0" fmla="*/ 28049 w 7428593"/>
              <a:gd name="connsiteY0" fmla="*/ 7482840 h 7498080"/>
              <a:gd name="connsiteX1" fmla="*/ 0 w 7428593"/>
              <a:gd name="connsiteY1" fmla="*/ 30480 h 7498080"/>
              <a:gd name="connsiteX2" fmla="*/ 7428593 w 7428593"/>
              <a:gd name="connsiteY2" fmla="*/ 0 h 7498080"/>
              <a:gd name="connsiteX3" fmla="*/ 4972522 w 7428593"/>
              <a:gd name="connsiteY3" fmla="*/ 7498080 h 7498080"/>
              <a:gd name="connsiteX4" fmla="*/ 28049 w 7428593"/>
              <a:gd name="connsiteY4" fmla="*/ 7482840 h 7498080"/>
              <a:gd name="connsiteX0" fmla="*/ 1006 w 7432030"/>
              <a:gd name="connsiteY0" fmla="*/ 7467600 h 7498080"/>
              <a:gd name="connsiteX1" fmla="*/ 3437 w 7432030"/>
              <a:gd name="connsiteY1" fmla="*/ 30480 h 7498080"/>
              <a:gd name="connsiteX2" fmla="*/ 7432030 w 7432030"/>
              <a:gd name="connsiteY2" fmla="*/ 0 h 7498080"/>
              <a:gd name="connsiteX3" fmla="*/ 4975959 w 7432030"/>
              <a:gd name="connsiteY3" fmla="*/ 7498080 h 7498080"/>
              <a:gd name="connsiteX4" fmla="*/ 1006 w 7432030"/>
              <a:gd name="connsiteY4" fmla="*/ 7467600 h 7498080"/>
              <a:gd name="connsiteX0" fmla="*/ 12809 w 7443833"/>
              <a:gd name="connsiteY0" fmla="*/ 7467600 h 7498080"/>
              <a:gd name="connsiteX1" fmla="*/ 0 w 7443833"/>
              <a:gd name="connsiteY1" fmla="*/ 15240 h 7498080"/>
              <a:gd name="connsiteX2" fmla="*/ 7443833 w 7443833"/>
              <a:gd name="connsiteY2" fmla="*/ 0 h 7498080"/>
              <a:gd name="connsiteX3" fmla="*/ 4987762 w 7443833"/>
              <a:gd name="connsiteY3" fmla="*/ 7498080 h 7498080"/>
              <a:gd name="connsiteX4" fmla="*/ 12809 w 7443833"/>
              <a:gd name="connsiteY4" fmla="*/ 7467600 h 7498080"/>
              <a:gd name="connsiteX0" fmla="*/ 473 w 7431497"/>
              <a:gd name="connsiteY0" fmla="*/ 7467600 h 7498080"/>
              <a:gd name="connsiteX1" fmla="*/ 18144 w 7431497"/>
              <a:gd name="connsiteY1" fmla="*/ 0 h 7498080"/>
              <a:gd name="connsiteX2" fmla="*/ 7431497 w 7431497"/>
              <a:gd name="connsiteY2" fmla="*/ 0 h 7498080"/>
              <a:gd name="connsiteX3" fmla="*/ 4975426 w 7431497"/>
              <a:gd name="connsiteY3" fmla="*/ 7498080 h 7498080"/>
              <a:gd name="connsiteX4" fmla="*/ 473 w 7431497"/>
              <a:gd name="connsiteY4" fmla="*/ 7467600 h 7498080"/>
              <a:gd name="connsiteX0" fmla="*/ 473 w 7431497"/>
              <a:gd name="connsiteY0" fmla="*/ 7467600 h 7467600"/>
              <a:gd name="connsiteX1" fmla="*/ 18144 w 7431497"/>
              <a:gd name="connsiteY1" fmla="*/ 0 h 7467600"/>
              <a:gd name="connsiteX2" fmla="*/ 7431497 w 7431497"/>
              <a:gd name="connsiteY2" fmla="*/ 0 h 7467600"/>
              <a:gd name="connsiteX3" fmla="*/ 4944946 w 7431497"/>
              <a:gd name="connsiteY3" fmla="*/ 6858000 h 7467600"/>
              <a:gd name="connsiteX4" fmla="*/ 473 w 7431497"/>
              <a:gd name="connsiteY4" fmla="*/ 7467600 h 7467600"/>
              <a:gd name="connsiteX0" fmla="*/ 473 w 7431497"/>
              <a:gd name="connsiteY0" fmla="*/ 6873240 h 6873240"/>
              <a:gd name="connsiteX1" fmla="*/ 18144 w 7431497"/>
              <a:gd name="connsiteY1" fmla="*/ 0 h 6873240"/>
              <a:gd name="connsiteX2" fmla="*/ 7431497 w 7431497"/>
              <a:gd name="connsiteY2" fmla="*/ 0 h 6873240"/>
              <a:gd name="connsiteX3" fmla="*/ 4944946 w 7431497"/>
              <a:gd name="connsiteY3" fmla="*/ 6858000 h 6873240"/>
              <a:gd name="connsiteX4" fmla="*/ 473 w 7431497"/>
              <a:gd name="connsiteY4" fmla="*/ 6873240 h 6873240"/>
              <a:gd name="connsiteX0" fmla="*/ 473 w 7431497"/>
              <a:gd name="connsiteY0" fmla="*/ 6873240 h 6873240"/>
              <a:gd name="connsiteX1" fmla="*/ 18144 w 7431497"/>
              <a:gd name="connsiteY1" fmla="*/ 0 h 6873240"/>
              <a:gd name="connsiteX2" fmla="*/ 7431497 w 7431497"/>
              <a:gd name="connsiteY2" fmla="*/ 0 h 6873240"/>
              <a:gd name="connsiteX3" fmla="*/ 4944946 w 7431497"/>
              <a:gd name="connsiteY3" fmla="*/ 6858000 h 6873240"/>
              <a:gd name="connsiteX4" fmla="*/ 473 w 7431497"/>
              <a:gd name="connsiteY4" fmla="*/ 6873240 h 6873240"/>
              <a:gd name="connsiteX0" fmla="*/ 1006 w 7432030"/>
              <a:gd name="connsiteY0" fmla="*/ 6873240 h 6873240"/>
              <a:gd name="connsiteX1" fmla="*/ 3437 w 7432030"/>
              <a:gd name="connsiteY1" fmla="*/ 0 h 6873240"/>
              <a:gd name="connsiteX2" fmla="*/ 7432030 w 7432030"/>
              <a:gd name="connsiteY2" fmla="*/ 0 h 6873240"/>
              <a:gd name="connsiteX3" fmla="*/ 4945479 w 7432030"/>
              <a:gd name="connsiteY3" fmla="*/ 6858000 h 6873240"/>
              <a:gd name="connsiteX4" fmla="*/ 1006 w 7432030"/>
              <a:gd name="connsiteY4" fmla="*/ 6873240 h 6873240"/>
              <a:gd name="connsiteX0" fmla="*/ 1006 w 7432030"/>
              <a:gd name="connsiteY0" fmla="*/ 6873240 h 6873240"/>
              <a:gd name="connsiteX1" fmla="*/ 3437 w 7432030"/>
              <a:gd name="connsiteY1" fmla="*/ 0 h 6873240"/>
              <a:gd name="connsiteX2" fmla="*/ 7432030 w 7432030"/>
              <a:gd name="connsiteY2" fmla="*/ 0 h 6873240"/>
              <a:gd name="connsiteX3" fmla="*/ 5082639 w 7432030"/>
              <a:gd name="connsiteY3" fmla="*/ 6858000 h 6873240"/>
              <a:gd name="connsiteX4" fmla="*/ 1006 w 7432030"/>
              <a:gd name="connsiteY4" fmla="*/ 6873240 h 6873240"/>
              <a:gd name="connsiteX0" fmla="*/ 1006 w 7325350"/>
              <a:gd name="connsiteY0" fmla="*/ 6873240 h 6873240"/>
              <a:gd name="connsiteX1" fmla="*/ 3437 w 7325350"/>
              <a:gd name="connsiteY1" fmla="*/ 0 h 6873240"/>
              <a:gd name="connsiteX2" fmla="*/ 7325350 w 7325350"/>
              <a:gd name="connsiteY2" fmla="*/ 0 h 6873240"/>
              <a:gd name="connsiteX3" fmla="*/ 5082639 w 7325350"/>
              <a:gd name="connsiteY3" fmla="*/ 6858000 h 6873240"/>
              <a:gd name="connsiteX4" fmla="*/ 1006 w 7325350"/>
              <a:gd name="connsiteY4" fmla="*/ 6873240 h 6873240"/>
              <a:gd name="connsiteX0" fmla="*/ 1006 w 7325350"/>
              <a:gd name="connsiteY0" fmla="*/ 6873240 h 6873240"/>
              <a:gd name="connsiteX1" fmla="*/ 3437 w 7325350"/>
              <a:gd name="connsiteY1" fmla="*/ 0 h 6873240"/>
              <a:gd name="connsiteX2" fmla="*/ 7325350 w 7325350"/>
              <a:gd name="connsiteY2" fmla="*/ 0 h 6873240"/>
              <a:gd name="connsiteX3" fmla="*/ 5073402 w 7325350"/>
              <a:gd name="connsiteY3" fmla="*/ 6867236 h 6873240"/>
              <a:gd name="connsiteX4" fmla="*/ 1006 w 7325350"/>
              <a:gd name="connsiteY4" fmla="*/ 6873240 h 68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5350" h="6873240">
                <a:moveTo>
                  <a:pt x="1006" y="6873240"/>
                </a:moveTo>
                <a:cubicBezTo>
                  <a:pt x="-3264" y="4384040"/>
                  <a:pt x="7707" y="2489200"/>
                  <a:pt x="3437" y="0"/>
                </a:cubicBezTo>
                <a:lnTo>
                  <a:pt x="7325350" y="0"/>
                </a:lnTo>
                <a:lnTo>
                  <a:pt x="5073402" y="6867236"/>
                </a:lnTo>
                <a:lnTo>
                  <a:pt x="1006" y="6873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A35E16F-D541-DFF4-58D7-C2479DCEB309}"/>
              </a:ext>
            </a:extLst>
          </p:cNvPr>
          <p:cNvSpPr txBox="1">
            <a:spLocks/>
          </p:cNvSpPr>
          <p:nvPr/>
        </p:nvSpPr>
        <p:spPr>
          <a:xfrm>
            <a:off x="1167876" y="399383"/>
            <a:ext cx="3842328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B0333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LT Pro Demi" panose="020B0704020202020204" pitchFamily="34" charset="0"/>
              </a:rPr>
              <a:t>DATASET</a:t>
            </a:r>
            <a:endParaRPr lang="en-US" sz="8000" dirty="0">
              <a:ln w="12700">
                <a:noFill/>
              </a:ln>
              <a:solidFill>
                <a:srgbClr val="B0333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LT Pro Demi" panose="020B07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43ACD4-FD00-8DFC-08BB-135B3B0213CA}"/>
              </a:ext>
            </a:extLst>
          </p:cNvPr>
          <p:cNvSpPr txBox="1"/>
          <p:nvPr/>
        </p:nvSpPr>
        <p:spPr>
          <a:xfrm>
            <a:off x="877470" y="1558763"/>
            <a:ext cx="45794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venir Next LT Pro" panose="020B0504020202020204" pitchFamily="34" charset="0"/>
              </a:rPr>
              <a:t>167,000+</a:t>
            </a:r>
            <a:r>
              <a:rPr lang="en-US" sz="2800" dirty="0">
                <a:latin typeface="Avenir Next LT Pro" panose="020B0504020202020204" pitchFamily="34" charset="0"/>
              </a:rPr>
              <a:t> Loans Analyzed</a:t>
            </a:r>
            <a:br>
              <a:rPr lang="en-US" sz="2800" dirty="0">
                <a:latin typeface="Avenir Next LT Pro" panose="020B0504020202020204" pitchFamily="34" charset="0"/>
              </a:rPr>
            </a:br>
            <a:r>
              <a:rPr lang="en-US" sz="1400" b="1" dirty="0">
                <a:latin typeface="Avenir Next LT Pro" panose="020B0504020202020204" pitchFamily="34" charset="0"/>
              </a:rPr>
              <a:t>63,000+ in 2025</a:t>
            </a:r>
            <a:br>
              <a:rPr lang="en-US" sz="1400" b="1" dirty="0">
                <a:latin typeface="Avenir Next LT Pro" panose="020B0504020202020204" pitchFamily="34" charset="0"/>
              </a:rPr>
            </a:br>
            <a:endParaRPr lang="en-US" sz="1400" b="1" dirty="0">
              <a:latin typeface="Avenir Next LT Pro" panose="020B0504020202020204" pitchFamily="34" charset="0"/>
            </a:endParaRPr>
          </a:p>
          <a:p>
            <a:pPr algn="ctr"/>
            <a:r>
              <a:rPr lang="en-US" sz="2800" b="1" dirty="0">
                <a:latin typeface="Avenir Next LT Pro" panose="020B0504020202020204" pitchFamily="34" charset="0"/>
              </a:rPr>
              <a:t>$91+ Billion </a:t>
            </a:r>
            <a:r>
              <a:rPr lang="en-US" sz="2800" dirty="0">
                <a:latin typeface="Avenir Next LT Pro" panose="020B0504020202020204" pitchFamily="34" charset="0"/>
              </a:rPr>
              <a:t>in Loans</a:t>
            </a:r>
            <a:br>
              <a:rPr lang="en-US" sz="2800" dirty="0">
                <a:latin typeface="Avenir Next LT Pro" panose="020B0504020202020204" pitchFamily="34" charset="0"/>
              </a:rPr>
            </a:br>
            <a:r>
              <a:rPr lang="en-US" sz="1400" b="1" dirty="0">
                <a:latin typeface="Avenir Next LT Pro" panose="020B0504020202020204" pitchFamily="34" charset="0"/>
              </a:rPr>
              <a:t>$30B in 2025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51DF7DA9-A4FD-6B82-0026-29F0D0ED2D71}"/>
              </a:ext>
            </a:extLst>
          </p:cNvPr>
          <p:cNvSpPr/>
          <p:nvPr/>
        </p:nvSpPr>
        <p:spPr>
          <a:xfrm>
            <a:off x="-15944" y="3533483"/>
            <a:ext cx="5104314" cy="1229018"/>
          </a:xfrm>
          <a:custGeom>
            <a:avLst/>
            <a:gdLst>
              <a:gd name="connsiteX0" fmla="*/ 0 w 8307946"/>
              <a:gd name="connsiteY0" fmla="*/ 696008 h 696008"/>
              <a:gd name="connsiteX1" fmla="*/ 278299 w 8307946"/>
              <a:gd name="connsiteY1" fmla="*/ 0 h 696008"/>
              <a:gd name="connsiteX2" fmla="*/ 8307946 w 8307946"/>
              <a:gd name="connsiteY2" fmla="*/ 0 h 696008"/>
              <a:gd name="connsiteX3" fmla="*/ 8029647 w 8307946"/>
              <a:gd name="connsiteY3" fmla="*/ 696008 h 696008"/>
              <a:gd name="connsiteX4" fmla="*/ 0 w 8307946"/>
              <a:gd name="connsiteY4" fmla="*/ 696008 h 696008"/>
              <a:gd name="connsiteX0" fmla="*/ 0 w 8307946"/>
              <a:gd name="connsiteY0" fmla="*/ 696008 h 696008"/>
              <a:gd name="connsiteX1" fmla="*/ 3204379 w 8307946"/>
              <a:gd name="connsiteY1" fmla="*/ 15240 h 696008"/>
              <a:gd name="connsiteX2" fmla="*/ 8307946 w 8307946"/>
              <a:gd name="connsiteY2" fmla="*/ 0 h 696008"/>
              <a:gd name="connsiteX3" fmla="*/ 8029647 w 8307946"/>
              <a:gd name="connsiteY3" fmla="*/ 696008 h 696008"/>
              <a:gd name="connsiteX4" fmla="*/ 0 w 8307946"/>
              <a:gd name="connsiteY4" fmla="*/ 696008 h 696008"/>
              <a:gd name="connsiteX0" fmla="*/ 26501 w 5103567"/>
              <a:gd name="connsiteY0" fmla="*/ 711248 h 711248"/>
              <a:gd name="connsiteX1" fmla="*/ 0 w 5103567"/>
              <a:gd name="connsiteY1" fmla="*/ 15240 h 711248"/>
              <a:gd name="connsiteX2" fmla="*/ 5103567 w 5103567"/>
              <a:gd name="connsiteY2" fmla="*/ 0 h 711248"/>
              <a:gd name="connsiteX3" fmla="*/ 4825268 w 5103567"/>
              <a:gd name="connsiteY3" fmla="*/ 696008 h 711248"/>
              <a:gd name="connsiteX4" fmla="*/ 26501 w 5103567"/>
              <a:gd name="connsiteY4" fmla="*/ 711248 h 711248"/>
              <a:gd name="connsiteX0" fmla="*/ 0 w 5122786"/>
              <a:gd name="connsiteY0" fmla="*/ 711248 h 711248"/>
              <a:gd name="connsiteX1" fmla="*/ 19219 w 5122786"/>
              <a:gd name="connsiteY1" fmla="*/ 15240 h 711248"/>
              <a:gd name="connsiteX2" fmla="*/ 5122786 w 5122786"/>
              <a:gd name="connsiteY2" fmla="*/ 0 h 711248"/>
              <a:gd name="connsiteX3" fmla="*/ 4844487 w 5122786"/>
              <a:gd name="connsiteY3" fmla="*/ 696008 h 711248"/>
              <a:gd name="connsiteX4" fmla="*/ 0 w 5122786"/>
              <a:gd name="connsiteY4" fmla="*/ 711248 h 711248"/>
              <a:gd name="connsiteX0" fmla="*/ 0 w 5113550"/>
              <a:gd name="connsiteY0" fmla="*/ 711248 h 711248"/>
              <a:gd name="connsiteX1" fmla="*/ 9983 w 5113550"/>
              <a:gd name="connsiteY1" fmla="*/ 15240 h 711248"/>
              <a:gd name="connsiteX2" fmla="*/ 5113550 w 5113550"/>
              <a:gd name="connsiteY2" fmla="*/ 0 h 711248"/>
              <a:gd name="connsiteX3" fmla="*/ 4835251 w 5113550"/>
              <a:gd name="connsiteY3" fmla="*/ 696008 h 711248"/>
              <a:gd name="connsiteX4" fmla="*/ 0 w 5113550"/>
              <a:gd name="connsiteY4" fmla="*/ 711248 h 711248"/>
              <a:gd name="connsiteX0" fmla="*/ 0 w 5104314"/>
              <a:gd name="connsiteY0" fmla="*/ 711248 h 711248"/>
              <a:gd name="connsiteX1" fmla="*/ 747 w 5104314"/>
              <a:gd name="connsiteY1" fmla="*/ 15240 h 711248"/>
              <a:gd name="connsiteX2" fmla="*/ 5104314 w 5104314"/>
              <a:gd name="connsiteY2" fmla="*/ 0 h 711248"/>
              <a:gd name="connsiteX3" fmla="*/ 4826015 w 5104314"/>
              <a:gd name="connsiteY3" fmla="*/ 696008 h 711248"/>
              <a:gd name="connsiteX4" fmla="*/ 0 w 5104314"/>
              <a:gd name="connsiteY4" fmla="*/ 711248 h 71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4314" h="711248">
                <a:moveTo>
                  <a:pt x="0" y="711248"/>
                </a:moveTo>
                <a:lnTo>
                  <a:pt x="747" y="15240"/>
                </a:lnTo>
                <a:lnTo>
                  <a:pt x="5104314" y="0"/>
                </a:lnTo>
                <a:lnTo>
                  <a:pt x="4826015" y="696008"/>
                </a:lnTo>
                <a:lnTo>
                  <a:pt x="0" y="71124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6F9B6B-63D9-43E1-0172-A90403694C60}"/>
              </a:ext>
            </a:extLst>
          </p:cNvPr>
          <p:cNvSpPr txBox="1"/>
          <p:nvPr/>
        </p:nvSpPr>
        <p:spPr>
          <a:xfrm>
            <a:off x="76878" y="3732493"/>
            <a:ext cx="4737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Used by over </a:t>
            </a:r>
            <a:r>
              <a:rPr lang="en-US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50%</a:t>
            </a:r>
            <a:r>
              <a:rPr lang="en-U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 of the National Top 50 Private Lenders</a:t>
            </a: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899BF675-6D0E-A8C4-325B-E84F42D7A2CA}"/>
              </a:ext>
            </a:extLst>
          </p:cNvPr>
          <p:cNvSpPr/>
          <p:nvPr/>
        </p:nvSpPr>
        <p:spPr>
          <a:xfrm>
            <a:off x="5190469" y="-4474"/>
            <a:ext cx="2501237" cy="6875549"/>
          </a:xfrm>
          <a:custGeom>
            <a:avLst/>
            <a:gdLst>
              <a:gd name="connsiteX0" fmla="*/ 0 w 2728083"/>
              <a:gd name="connsiteY0" fmla="*/ 7498080 h 7498080"/>
              <a:gd name="connsiteX1" fmla="*/ 2481328 w 2728083"/>
              <a:gd name="connsiteY1" fmla="*/ 0 h 7498080"/>
              <a:gd name="connsiteX2" fmla="*/ 2728083 w 2728083"/>
              <a:gd name="connsiteY2" fmla="*/ 0 h 7498080"/>
              <a:gd name="connsiteX3" fmla="*/ 246755 w 2728083"/>
              <a:gd name="connsiteY3" fmla="*/ 7498080 h 7498080"/>
              <a:gd name="connsiteX4" fmla="*/ 0 w 2728083"/>
              <a:gd name="connsiteY4" fmla="*/ 7498080 h 7498080"/>
              <a:gd name="connsiteX0" fmla="*/ 0 w 2728083"/>
              <a:gd name="connsiteY0" fmla="*/ 7498080 h 7498080"/>
              <a:gd name="connsiteX1" fmla="*/ 2395984 w 2728083"/>
              <a:gd name="connsiteY1" fmla="*/ 256032 h 7498080"/>
              <a:gd name="connsiteX2" fmla="*/ 2728083 w 2728083"/>
              <a:gd name="connsiteY2" fmla="*/ 0 h 7498080"/>
              <a:gd name="connsiteX3" fmla="*/ 246755 w 2728083"/>
              <a:gd name="connsiteY3" fmla="*/ 7498080 h 7498080"/>
              <a:gd name="connsiteX4" fmla="*/ 0 w 2728083"/>
              <a:gd name="connsiteY4" fmla="*/ 7498080 h 7498080"/>
              <a:gd name="connsiteX0" fmla="*/ 0 w 2630547"/>
              <a:gd name="connsiteY0" fmla="*/ 7254240 h 7254240"/>
              <a:gd name="connsiteX1" fmla="*/ 2395984 w 2630547"/>
              <a:gd name="connsiteY1" fmla="*/ 12192 h 7254240"/>
              <a:gd name="connsiteX2" fmla="*/ 2630547 w 2630547"/>
              <a:gd name="connsiteY2" fmla="*/ 0 h 7254240"/>
              <a:gd name="connsiteX3" fmla="*/ 246755 w 2630547"/>
              <a:gd name="connsiteY3" fmla="*/ 7254240 h 7254240"/>
              <a:gd name="connsiteX4" fmla="*/ 0 w 2630547"/>
              <a:gd name="connsiteY4" fmla="*/ 7254240 h 7254240"/>
              <a:gd name="connsiteX0" fmla="*/ 0 w 2630547"/>
              <a:gd name="connsiteY0" fmla="*/ 7254240 h 7254240"/>
              <a:gd name="connsiteX1" fmla="*/ 2395984 w 2630547"/>
              <a:gd name="connsiteY1" fmla="*/ 12192 h 7254240"/>
              <a:gd name="connsiteX2" fmla="*/ 2630547 w 2630547"/>
              <a:gd name="connsiteY2" fmla="*/ 0 h 7254240"/>
              <a:gd name="connsiteX3" fmla="*/ 357591 w 2630547"/>
              <a:gd name="connsiteY3" fmla="*/ 6894022 h 7254240"/>
              <a:gd name="connsiteX4" fmla="*/ 0 w 2630547"/>
              <a:gd name="connsiteY4" fmla="*/ 7254240 h 7254240"/>
              <a:gd name="connsiteX0" fmla="*/ 0 w 2510474"/>
              <a:gd name="connsiteY0" fmla="*/ 6894022 h 6894022"/>
              <a:gd name="connsiteX1" fmla="*/ 2275911 w 2510474"/>
              <a:gd name="connsiteY1" fmla="*/ 12192 h 6894022"/>
              <a:gd name="connsiteX2" fmla="*/ 2510474 w 2510474"/>
              <a:gd name="connsiteY2" fmla="*/ 0 h 6894022"/>
              <a:gd name="connsiteX3" fmla="*/ 237518 w 2510474"/>
              <a:gd name="connsiteY3" fmla="*/ 6894022 h 6894022"/>
              <a:gd name="connsiteX4" fmla="*/ 0 w 2510474"/>
              <a:gd name="connsiteY4" fmla="*/ 6894022 h 6894022"/>
              <a:gd name="connsiteX0" fmla="*/ 0 w 2501237"/>
              <a:gd name="connsiteY0" fmla="*/ 6875549 h 6894022"/>
              <a:gd name="connsiteX1" fmla="*/ 2266674 w 2501237"/>
              <a:gd name="connsiteY1" fmla="*/ 12192 h 6894022"/>
              <a:gd name="connsiteX2" fmla="*/ 2501237 w 2501237"/>
              <a:gd name="connsiteY2" fmla="*/ 0 h 6894022"/>
              <a:gd name="connsiteX3" fmla="*/ 228281 w 2501237"/>
              <a:gd name="connsiteY3" fmla="*/ 6894022 h 6894022"/>
              <a:gd name="connsiteX4" fmla="*/ 0 w 2501237"/>
              <a:gd name="connsiteY4" fmla="*/ 6875549 h 6894022"/>
              <a:gd name="connsiteX0" fmla="*/ 0 w 2501237"/>
              <a:gd name="connsiteY0" fmla="*/ 6875549 h 6875549"/>
              <a:gd name="connsiteX1" fmla="*/ 2266674 w 2501237"/>
              <a:gd name="connsiteY1" fmla="*/ 12192 h 6875549"/>
              <a:gd name="connsiteX2" fmla="*/ 2501237 w 2501237"/>
              <a:gd name="connsiteY2" fmla="*/ 0 h 6875549"/>
              <a:gd name="connsiteX3" fmla="*/ 219044 w 2501237"/>
              <a:gd name="connsiteY3" fmla="*/ 6875549 h 6875549"/>
              <a:gd name="connsiteX4" fmla="*/ 0 w 2501237"/>
              <a:gd name="connsiteY4" fmla="*/ 6875549 h 687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237" h="6875549">
                <a:moveTo>
                  <a:pt x="0" y="6875549"/>
                </a:moveTo>
                <a:lnTo>
                  <a:pt x="2266674" y="12192"/>
                </a:lnTo>
                <a:lnTo>
                  <a:pt x="2501237" y="0"/>
                </a:lnTo>
                <a:lnTo>
                  <a:pt x="219044" y="6875549"/>
                </a:lnTo>
                <a:lnTo>
                  <a:pt x="0" y="6875549"/>
                </a:lnTo>
                <a:close/>
              </a:path>
            </a:pathLst>
          </a:custGeom>
          <a:solidFill>
            <a:srgbClr val="B03335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ightning Docs - About Us - Lightning Docs">
            <a:extLst>
              <a:ext uri="{FF2B5EF4-FFF2-40B4-BE49-F238E27FC236}">
                <a16:creationId xmlns:a16="http://schemas.microsoft.com/office/drawing/2014/main" id="{34D59567-3313-146C-2BD5-8F54B6E7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09" y="5136783"/>
            <a:ext cx="1423795" cy="142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8EB4457-F053-755A-584A-0FCB34E1E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4" y="5203453"/>
            <a:ext cx="1624330" cy="12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71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76718-4E0B-2E36-2DEB-1B6BB27AF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7ACE90F1-BBD0-E945-EFD4-049A632B6B8B}"/>
              </a:ext>
            </a:extLst>
          </p:cNvPr>
          <p:cNvSpPr/>
          <p:nvPr/>
        </p:nvSpPr>
        <p:spPr>
          <a:xfrm>
            <a:off x="2059619" y="1500305"/>
            <a:ext cx="8076234" cy="426057"/>
          </a:xfrm>
          <a:prstGeom prst="parallelogram">
            <a:avLst>
              <a:gd name="adj" fmla="val 35042"/>
            </a:avLst>
          </a:prstGeom>
          <a:solidFill>
            <a:srgbClr val="B0333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5BBA0F-C4A0-E057-613F-A048B7BE911B}"/>
              </a:ext>
            </a:extLst>
          </p:cNvPr>
          <p:cNvSpPr/>
          <p:nvPr/>
        </p:nvSpPr>
        <p:spPr>
          <a:xfrm>
            <a:off x="-1" y="-56147"/>
            <a:ext cx="12192000" cy="3049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1">
            <a:extLst>
              <a:ext uri="{FF2B5EF4-FFF2-40B4-BE49-F238E27FC236}">
                <a16:creationId xmlns:a16="http://schemas.microsoft.com/office/drawing/2014/main" id="{4B75B0BB-F1E3-43C1-499E-DB4A7640B917}"/>
              </a:ext>
            </a:extLst>
          </p:cNvPr>
          <p:cNvSpPr/>
          <p:nvPr/>
        </p:nvSpPr>
        <p:spPr>
          <a:xfrm rot="4890839">
            <a:off x="5094626" y="-3051245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4C88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977C17-0326-20BB-2AA8-4B6AA53132A9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8881DD9B-8434-72C7-ABB8-71A567558FF2}"/>
              </a:ext>
            </a:extLst>
          </p:cNvPr>
          <p:cNvSpPr txBox="1">
            <a:spLocks/>
          </p:cNvSpPr>
          <p:nvPr/>
        </p:nvSpPr>
        <p:spPr>
          <a:xfrm>
            <a:off x="7502473" y="271525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Average: 11.3%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37D2315-9453-85A4-5A81-8968D02C82F2}"/>
              </a:ext>
            </a:extLst>
          </p:cNvPr>
          <p:cNvSpPr txBox="1">
            <a:spLocks/>
          </p:cNvSpPr>
          <p:nvPr/>
        </p:nvSpPr>
        <p:spPr>
          <a:xfrm>
            <a:off x="239269" y="128663"/>
            <a:ext cx="11713456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ACTIVE </a:t>
            </a:r>
            <a:r>
              <a:rPr lang="en-US" sz="3900" b="1" dirty="0">
                <a:ln w="12700">
                  <a:noFill/>
                </a:ln>
                <a:solidFill>
                  <a:srgbClr val="4C88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DSCR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 COUNTY RATE VOLATILITY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69338E18-A666-B28B-F415-EF1AD1399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989583"/>
              </p:ext>
            </p:extLst>
          </p:nvPr>
        </p:nvGraphicFramePr>
        <p:xfrm>
          <a:off x="591667" y="1375100"/>
          <a:ext cx="11008659" cy="54059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6420">
                  <a:extLst>
                    <a:ext uri="{9D8B030D-6E8A-4147-A177-3AD203B41FA5}">
                      <a16:colId xmlns:a16="http://schemas.microsoft.com/office/drawing/2014/main" val="384965754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152988652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679299918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987828759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188096304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977479443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1435276580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027503873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4081470672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614565643"/>
                    </a:ext>
                  </a:extLst>
                </a:gridCol>
              </a:tblGrid>
              <a:tr h="44114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COUNTY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+mn-lt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+mn-lt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+mn-lt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30252"/>
                  </a:ext>
                </a:extLst>
              </a:tr>
              <a:tr h="441149"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 Demi" panose="020B0704020202020204" pitchFamily="34" charset="0"/>
                        </a:rPr>
                        <a:t>Int. Rate</a:t>
                      </a:r>
                    </a:p>
                  </a:txBody>
                  <a:tcPr marL="9525" marR="9525" marT="9525" marB="0"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 Demi" panose="020B0704020202020204" pitchFamily="34" charset="0"/>
                        </a:rPr>
                        <a:t>Loan Amount</a:t>
                      </a:r>
                    </a:p>
                  </a:txBody>
                  <a:tcPr marL="9525" marR="9525" marT="9525" marB="0"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 Demi" panose="020B0704020202020204" pitchFamily="34" charset="0"/>
                        </a:rPr>
                        <a:t># of Loans</a:t>
                      </a:r>
                    </a:p>
                  </a:txBody>
                  <a:tcPr marL="9525" marR="9525" marT="9525" marB="0"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 Demi" panose="020B0704020202020204" pitchFamily="34" charset="0"/>
                        </a:rPr>
                        <a:t>Int. Rate</a:t>
                      </a:r>
                    </a:p>
                  </a:txBody>
                  <a:tcPr marL="9525" marR="9525" marT="9525" marB="0"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 Demi" panose="020B0704020202020204" pitchFamily="34" charset="0"/>
                        </a:rPr>
                        <a:t>Loan Amount</a:t>
                      </a:r>
                    </a:p>
                  </a:txBody>
                  <a:tcPr marL="9525" marR="9525" marT="9525" marB="0"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 Demi" panose="020B0704020202020204" pitchFamily="34" charset="0"/>
                        </a:rPr>
                        <a:t># of Loans</a:t>
                      </a:r>
                    </a:p>
                  </a:txBody>
                  <a:tcPr marL="9525" marR="9525" marT="9525" marB="0"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 Demi" panose="020B0704020202020204" pitchFamily="34" charset="0"/>
                        </a:rPr>
                        <a:t>Int. Rate</a:t>
                      </a:r>
                    </a:p>
                  </a:txBody>
                  <a:tcPr marL="9525" marR="9525" marT="9525" marB="0"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 Demi" panose="020B0704020202020204" pitchFamily="34" charset="0"/>
                        </a:rPr>
                        <a:t>Loan Amount</a:t>
                      </a:r>
                    </a:p>
                  </a:txBody>
                  <a:tcPr marL="9525" marR="9525" marT="9525" marB="0"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 Demi" panose="020B0704020202020204" pitchFamily="34" charset="0"/>
                        </a:rPr>
                        <a:t># of Loans</a:t>
                      </a:r>
                    </a:p>
                  </a:txBody>
                  <a:tcPr marL="9525" marR="9525" marT="9525" marB="0" anchor="ctr">
                    <a:solidFill>
                      <a:srgbClr val="4C88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33697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Cuyahoga, OH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7.20%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$148,663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7.13%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$146,799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7.34%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$112,553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0926479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Harris, TX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6.91%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$245,353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6.81%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$249,672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6.94%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$303,185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974833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Wayne, 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7.19%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$147,863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7.07%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$172,692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7.09%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$162,999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510101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Philadelphia, 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7.05%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$225,810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6.94%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$283,016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7.04%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$383,734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2565349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Cook, IL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7.16%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$308,764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7.09%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$307,020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7.19%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$284,030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86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7294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Baltimore City, MD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7.07%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$181,409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6.96%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$201,428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7.02%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$190,954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38092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Miami-Dade, FL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6.89%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$463,932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6.82%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$462,885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7.13%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$509,288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677566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Allegheny, 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7.14%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$186,729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7.06%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$202,693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7.18%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$188,248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230641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Franklin, OH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6.72%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$311,514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6.86%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$352,706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6.77%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$218,727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3862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Dallas, TX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6.82%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$315,742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6.84%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$224,358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6.78%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zo Sans" panose="020B0603030503020204"/>
                        </a:rPr>
                        <a:t>$400,396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zo Sans" panose="020B0603030503020204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70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342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D9598-D43C-1A4E-5B14-A2347EBA8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0DA32F18-F0A6-3C3E-1F69-4DE00B05E804}"/>
              </a:ext>
            </a:extLst>
          </p:cNvPr>
          <p:cNvSpPr/>
          <p:nvPr/>
        </p:nvSpPr>
        <p:spPr>
          <a:xfrm>
            <a:off x="2059619" y="1500305"/>
            <a:ext cx="8076234" cy="426057"/>
          </a:xfrm>
          <a:prstGeom prst="parallelogram">
            <a:avLst>
              <a:gd name="adj" fmla="val 35042"/>
            </a:avLst>
          </a:prstGeom>
          <a:solidFill>
            <a:srgbClr val="B0333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9D4C29-A340-70A6-FF68-B4E9B7E81094}"/>
              </a:ext>
            </a:extLst>
          </p:cNvPr>
          <p:cNvSpPr/>
          <p:nvPr/>
        </p:nvSpPr>
        <p:spPr>
          <a:xfrm>
            <a:off x="-1" y="-56147"/>
            <a:ext cx="12192000" cy="3049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1">
            <a:extLst>
              <a:ext uri="{FF2B5EF4-FFF2-40B4-BE49-F238E27FC236}">
                <a16:creationId xmlns:a16="http://schemas.microsoft.com/office/drawing/2014/main" id="{DD61ACAB-917D-272C-649C-FE60DE66665C}"/>
              </a:ext>
            </a:extLst>
          </p:cNvPr>
          <p:cNvSpPr/>
          <p:nvPr/>
        </p:nvSpPr>
        <p:spPr>
          <a:xfrm rot="4890839">
            <a:off x="5094626" y="-3051245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DF6D8E-CCCC-7FFB-E4D6-B0B10AAB127C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6117F7C-C4C6-73AE-22B8-EBBFF4A549CE}"/>
              </a:ext>
            </a:extLst>
          </p:cNvPr>
          <p:cNvSpPr txBox="1">
            <a:spLocks/>
          </p:cNvSpPr>
          <p:nvPr/>
        </p:nvSpPr>
        <p:spPr>
          <a:xfrm>
            <a:off x="7502473" y="271525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Average: 11.3%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4BF366B-6291-7DE1-A2BE-84CF68F8ED82}"/>
              </a:ext>
            </a:extLst>
          </p:cNvPr>
          <p:cNvSpPr txBox="1">
            <a:spLocks/>
          </p:cNvSpPr>
          <p:nvPr/>
        </p:nvSpPr>
        <p:spPr>
          <a:xfrm>
            <a:off x="239269" y="128663"/>
            <a:ext cx="11713456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ACTIVE </a:t>
            </a:r>
            <a:r>
              <a:rPr lang="en-US" sz="3900" b="1" dirty="0">
                <a:ln w="12700">
                  <a:noFill/>
                </a:ln>
                <a:latin typeface="Avenir Next LT Pro" panose="020B0504020202020204" pitchFamily="34" charset="0"/>
              </a:rPr>
              <a:t>FL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 </a:t>
            </a:r>
            <a:r>
              <a:rPr lang="en-US" sz="3900" b="1" dirty="0">
                <a:ln w="12700">
                  <a:noFill/>
                </a:ln>
                <a:solidFill>
                  <a:srgbClr val="4C88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DSCR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 COUNTY RATE VOLATILITY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EB0455C2-F2D9-5000-40EE-F8C794723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21311"/>
              </p:ext>
            </p:extLst>
          </p:nvPr>
        </p:nvGraphicFramePr>
        <p:xfrm>
          <a:off x="591667" y="1297578"/>
          <a:ext cx="11008659" cy="54317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6420">
                  <a:extLst>
                    <a:ext uri="{9D8B030D-6E8A-4147-A177-3AD203B41FA5}">
                      <a16:colId xmlns:a16="http://schemas.microsoft.com/office/drawing/2014/main" val="384965754"/>
                    </a:ext>
                  </a:extLst>
                </a:gridCol>
                <a:gridCol w="939891">
                  <a:extLst>
                    <a:ext uri="{9D8B030D-6E8A-4147-A177-3AD203B41FA5}">
                      <a16:colId xmlns:a16="http://schemas.microsoft.com/office/drawing/2014/main" val="3152988652"/>
                    </a:ext>
                  </a:extLst>
                </a:gridCol>
                <a:gridCol w="1185051">
                  <a:extLst>
                    <a:ext uri="{9D8B030D-6E8A-4147-A177-3AD203B41FA5}">
                      <a16:colId xmlns:a16="http://schemas.microsoft.com/office/drawing/2014/main" val="2679299918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987828759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188096304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977479443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1435276580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027503873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4081470672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614565643"/>
                    </a:ext>
                  </a:extLst>
                </a:gridCol>
              </a:tblGrid>
              <a:tr h="44114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COUNTY</a:t>
                      </a:r>
                      <a:endParaRPr lang="en-US" sz="2000" b="1" dirty="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30252"/>
                  </a:ext>
                </a:extLst>
              </a:tr>
              <a:tr h="44114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33697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Miami-Dade, FL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6.89%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$463,932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$462,885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$509,288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0926479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Broward, FL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$379,305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6.91%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$380,690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$444,175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974833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Duval, FL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7.24%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$204,220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6.68%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$255,322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$183,844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510101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Orange, FL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6.59%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$241,624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6.95%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$309,694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6.75%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$272,818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2565349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Pinellas, FL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$323,868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6.77%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$359,891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6.90%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$407,718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7294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Palm Beach, FL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6.95%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$527,829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6.69%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$373,682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6.87%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$337,495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38092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Lee, FL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$292,146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$218,118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7.15%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$320,005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677566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Polk, FL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$645,759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6.54%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$256,663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6.59%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$222,404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230641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Hillsborough, FL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7.15%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$357,803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7.04%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$379,149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7.13%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$309,424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3862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Osceola, FL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7.15%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$352,675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6.72%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$276,383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6.97%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$334,637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70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944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3D3EE-275E-319A-8CDD-90152A446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639C9938-0BAC-CBFF-BBE2-C33E0C9E6366}"/>
              </a:ext>
            </a:extLst>
          </p:cNvPr>
          <p:cNvSpPr/>
          <p:nvPr/>
        </p:nvSpPr>
        <p:spPr>
          <a:xfrm>
            <a:off x="2059619" y="1500305"/>
            <a:ext cx="8076234" cy="426057"/>
          </a:xfrm>
          <a:prstGeom prst="parallelogram">
            <a:avLst>
              <a:gd name="adj" fmla="val 35042"/>
            </a:avLst>
          </a:prstGeom>
          <a:solidFill>
            <a:srgbClr val="B0333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DB270D-E8FD-F282-AC0C-2FFB77BF4FBE}"/>
              </a:ext>
            </a:extLst>
          </p:cNvPr>
          <p:cNvSpPr/>
          <p:nvPr/>
        </p:nvSpPr>
        <p:spPr>
          <a:xfrm>
            <a:off x="-1" y="-56147"/>
            <a:ext cx="12192000" cy="3049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1">
            <a:extLst>
              <a:ext uri="{FF2B5EF4-FFF2-40B4-BE49-F238E27FC236}">
                <a16:creationId xmlns:a16="http://schemas.microsoft.com/office/drawing/2014/main" id="{5E838AFD-A05D-FA02-E660-B80AF801A2AD}"/>
              </a:ext>
            </a:extLst>
          </p:cNvPr>
          <p:cNvSpPr/>
          <p:nvPr/>
        </p:nvSpPr>
        <p:spPr>
          <a:xfrm rot="4890839">
            <a:off x="5094626" y="-3051245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86B41-38D4-79A6-DDEB-A31CD43FED58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C2D2CB33-228C-E0D2-E4A6-70B324592143}"/>
              </a:ext>
            </a:extLst>
          </p:cNvPr>
          <p:cNvSpPr txBox="1">
            <a:spLocks/>
          </p:cNvSpPr>
          <p:nvPr/>
        </p:nvSpPr>
        <p:spPr>
          <a:xfrm>
            <a:off x="7502473" y="271525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Average: 11.3%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E9FA979-D6DB-96B3-9088-C248BACE963C}"/>
              </a:ext>
            </a:extLst>
          </p:cNvPr>
          <p:cNvSpPr txBox="1">
            <a:spLocks/>
          </p:cNvSpPr>
          <p:nvPr/>
        </p:nvSpPr>
        <p:spPr>
          <a:xfrm>
            <a:off x="239269" y="128663"/>
            <a:ext cx="11713456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ACTIVE </a:t>
            </a:r>
            <a:r>
              <a:rPr lang="en-US" sz="3900" b="1" dirty="0">
                <a:ln w="12700">
                  <a:noFill/>
                </a:ln>
                <a:latin typeface="Avenir Next LT Pro" panose="020B0504020202020204" pitchFamily="34" charset="0"/>
              </a:rPr>
              <a:t>OH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 </a:t>
            </a:r>
            <a:r>
              <a:rPr lang="en-US" sz="3900" b="1" dirty="0">
                <a:ln w="12700">
                  <a:noFill/>
                </a:ln>
                <a:solidFill>
                  <a:srgbClr val="4C88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DSCR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 COUNTY RATE VOLATILITY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7B6D5645-1768-44F4-A64A-30581342C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392455"/>
              </p:ext>
            </p:extLst>
          </p:nvPr>
        </p:nvGraphicFramePr>
        <p:xfrm>
          <a:off x="591667" y="1297578"/>
          <a:ext cx="11008659" cy="54317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6420">
                  <a:extLst>
                    <a:ext uri="{9D8B030D-6E8A-4147-A177-3AD203B41FA5}">
                      <a16:colId xmlns:a16="http://schemas.microsoft.com/office/drawing/2014/main" val="384965754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152988652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679299918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987828759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188096304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977479443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1435276580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027503873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4081470672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614565643"/>
                    </a:ext>
                  </a:extLst>
                </a:gridCol>
              </a:tblGrid>
              <a:tr h="44114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COUNTY</a:t>
                      </a:r>
                      <a:endParaRPr lang="en-US" sz="2000" b="1" dirty="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30252"/>
                  </a:ext>
                </a:extLst>
              </a:tr>
              <a:tr h="44114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33697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Cuyahoga, OH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7.20%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$148,663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$146,799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7.34%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$112,553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0926479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Franklin, OH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6.72%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$311,514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$352,706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6.77%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$218,727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974833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Summit, OH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7.26%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$151,892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7.17%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$147,642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6.93%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$150,335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510101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Hamilton, OH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7.03%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$274,109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$217,918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7.06%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$227,130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2565349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Montgomery, OH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7.15%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$203,441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$244,415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7.09%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$140,394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7294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Lucas, OH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7.21%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$89,119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7.67%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$82,663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7.88%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$96,094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38092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Butler, OH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7.11%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$273,457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6.72%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$325,961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7.15%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$166,300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677566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Stark, OH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7.41%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$121,938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$138,117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7.29%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$242,445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230641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Lorain, OH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7.39%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$122,131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7.30%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$120,388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7.37%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$94,725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3862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Hocking, OH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7.02%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$106,125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6.95%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$155,875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7.18%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$163,000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70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4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B0FCE-4BA7-884E-F9E4-523C98228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43707692-DE15-44E2-4B9A-ABAAF19DA73A}"/>
              </a:ext>
            </a:extLst>
          </p:cNvPr>
          <p:cNvSpPr/>
          <p:nvPr/>
        </p:nvSpPr>
        <p:spPr>
          <a:xfrm>
            <a:off x="2059619" y="1500305"/>
            <a:ext cx="8076234" cy="426057"/>
          </a:xfrm>
          <a:prstGeom prst="parallelogram">
            <a:avLst>
              <a:gd name="adj" fmla="val 35042"/>
            </a:avLst>
          </a:prstGeom>
          <a:solidFill>
            <a:srgbClr val="B0333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73E1DF-2969-7087-EB19-9478F0023CBE}"/>
              </a:ext>
            </a:extLst>
          </p:cNvPr>
          <p:cNvSpPr/>
          <p:nvPr/>
        </p:nvSpPr>
        <p:spPr>
          <a:xfrm>
            <a:off x="-1" y="-56147"/>
            <a:ext cx="12192000" cy="3049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1">
            <a:extLst>
              <a:ext uri="{FF2B5EF4-FFF2-40B4-BE49-F238E27FC236}">
                <a16:creationId xmlns:a16="http://schemas.microsoft.com/office/drawing/2014/main" id="{4A3ABF8B-E4E0-FEDC-6679-759F7CF1181F}"/>
              </a:ext>
            </a:extLst>
          </p:cNvPr>
          <p:cNvSpPr/>
          <p:nvPr/>
        </p:nvSpPr>
        <p:spPr>
          <a:xfrm rot="4890839">
            <a:off x="5094626" y="-3051245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D2619-041F-D220-E284-97F704D67261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89E05F85-2DB5-052E-A860-384D3B01BFED}"/>
              </a:ext>
            </a:extLst>
          </p:cNvPr>
          <p:cNvSpPr txBox="1">
            <a:spLocks/>
          </p:cNvSpPr>
          <p:nvPr/>
        </p:nvSpPr>
        <p:spPr>
          <a:xfrm>
            <a:off x="7502473" y="271525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Average: 11.3%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664D406-1332-0C2E-2641-036C0E832B24}"/>
              </a:ext>
            </a:extLst>
          </p:cNvPr>
          <p:cNvSpPr txBox="1">
            <a:spLocks/>
          </p:cNvSpPr>
          <p:nvPr/>
        </p:nvSpPr>
        <p:spPr>
          <a:xfrm>
            <a:off x="239269" y="128663"/>
            <a:ext cx="11713456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ACTIVE </a:t>
            </a:r>
            <a:r>
              <a:rPr lang="en-US" sz="3900" b="1" dirty="0">
                <a:ln w="12700">
                  <a:noFill/>
                </a:ln>
                <a:latin typeface="Avenir Next LT Pro" panose="020B0504020202020204" pitchFamily="34" charset="0"/>
              </a:rPr>
              <a:t>TX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 </a:t>
            </a:r>
            <a:r>
              <a:rPr lang="en-US" sz="3900" b="1" dirty="0">
                <a:ln w="12700">
                  <a:noFill/>
                </a:ln>
                <a:solidFill>
                  <a:srgbClr val="4C88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DSCR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 COUNTY RATE VOLATILITY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1A80FC03-55B3-A451-8C52-105E28166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610464"/>
              </p:ext>
            </p:extLst>
          </p:nvPr>
        </p:nvGraphicFramePr>
        <p:xfrm>
          <a:off x="591667" y="1168882"/>
          <a:ext cx="11008659" cy="56334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6420">
                  <a:extLst>
                    <a:ext uri="{9D8B030D-6E8A-4147-A177-3AD203B41FA5}">
                      <a16:colId xmlns:a16="http://schemas.microsoft.com/office/drawing/2014/main" val="384965754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152988652"/>
                    </a:ext>
                  </a:extLst>
                </a:gridCol>
                <a:gridCol w="915388">
                  <a:extLst>
                    <a:ext uri="{9D8B030D-6E8A-4147-A177-3AD203B41FA5}">
                      <a16:colId xmlns:a16="http://schemas.microsoft.com/office/drawing/2014/main" val="2679299918"/>
                    </a:ext>
                  </a:extLst>
                </a:gridCol>
                <a:gridCol w="1209554">
                  <a:extLst>
                    <a:ext uri="{9D8B030D-6E8A-4147-A177-3AD203B41FA5}">
                      <a16:colId xmlns:a16="http://schemas.microsoft.com/office/drawing/2014/main" val="3987828759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188096304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977479443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1435276580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027503873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4081470672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614565643"/>
                    </a:ext>
                  </a:extLst>
                </a:gridCol>
              </a:tblGrid>
              <a:tr h="44114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COUNTY</a:t>
                      </a:r>
                      <a:endParaRPr lang="en-US" sz="2000" b="1" dirty="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30252"/>
                  </a:ext>
                </a:extLst>
              </a:tr>
              <a:tr h="44114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4C88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33697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Harris, TX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6.91%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$245,353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$249,672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6.94%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$303,185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0926479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Dallas, TX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$315,742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$224,358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6.78%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$400,396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9748333"/>
                  </a:ext>
                </a:extLst>
              </a:tr>
              <a:tr h="3989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Bexar, TX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7.04%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$200,653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$213,938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7.09%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$210,093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510101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effectLst/>
                          <a:latin typeface="Aptos Narrow" panose="020B0004020202020204" pitchFamily="34" charset="0"/>
                        </a:rPr>
                        <a:t>Tarrant, TX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6.98%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$304,043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$340,303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7.01%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$293,488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2565349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Collin, TX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6.50%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$367,400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7.12%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$277,650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6.36%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$240,938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7294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Travis, TX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6.70%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$419,967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6.82%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$520,101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6.89%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$586,833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38092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Fort Bend, TX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6.76%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$460,583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7.03%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$263,406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7.16%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$264,474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677566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Bell, TX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7.28%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$266,100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7.71%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$630,167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7.08%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$172,882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230641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Denton, TX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6.57%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$248,617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6.93%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$333,327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$202,934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3862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effectLst/>
                          <a:latin typeface="Aptos Narrow" panose="020B0004020202020204" pitchFamily="34" charset="0"/>
                        </a:rPr>
                        <a:t>Montgomery, TX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6.90%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$400,850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6.57%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$345,963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6.89%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$187,860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70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42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0D3B3-8E71-1DFD-55D7-3420DD0A3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9930D61D-5CA7-AC55-49A3-8041E63F1561}"/>
              </a:ext>
            </a:extLst>
          </p:cNvPr>
          <p:cNvSpPr/>
          <p:nvPr/>
        </p:nvSpPr>
        <p:spPr>
          <a:xfrm>
            <a:off x="2059619" y="1500305"/>
            <a:ext cx="8076234" cy="426057"/>
          </a:xfrm>
          <a:prstGeom prst="parallelogram">
            <a:avLst>
              <a:gd name="adj" fmla="val 35042"/>
            </a:avLst>
          </a:prstGeom>
          <a:solidFill>
            <a:srgbClr val="B0333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F7AC0-4B75-F15B-E9C6-F8ECD0B8A262}"/>
              </a:ext>
            </a:extLst>
          </p:cNvPr>
          <p:cNvSpPr/>
          <p:nvPr/>
        </p:nvSpPr>
        <p:spPr>
          <a:xfrm>
            <a:off x="-1" y="-56147"/>
            <a:ext cx="12192000" cy="3049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1">
            <a:extLst>
              <a:ext uri="{FF2B5EF4-FFF2-40B4-BE49-F238E27FC236}">
                <a16:creationId xmlns:a16="http://schemas.microsoft.com/office/drawing/2014/main" id="{DC1FA847-D6B9-F868-9854-D854985B1DC3}"/>
              </a:ext>
            </a:extLst>
          </p:cNvPr>
          <p:cNvSpPr/>
          <p:nvPr/>
        </p:nvSpPr>
        <p:spPr>
          <a:xfrm rot="4890839">
            <a:off x="5094626" y="-3051245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4C88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341983-B08D-8292-D3FF-30A5EE6458DF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310FA01-63A1-C039-0BDF-5886732D7229}"/>
              </a:ext>
            </a:extLst>
          </p:cNvPr>
          <p:cNvSpPr txBox="1">
            <a:spLocks/>
          </p:cNvSpPr>
          <p:nvPr/>
        </p:nvSpPr>
        <p:spPr>
          <a:xfrm>
            <a:off x="7502473" y="271525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Average: 11.3%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C89B2FE-6423-CAD4-8140-73BE50C36188}"/>
              </a:ext>
            </a:extLst>
          </p:cNvPr>
          <p:cNvSpPr txBox="1">
            <a:spLocks/>
          </p:cNvSpPr>
          <p:nvPr/>
        </p:nvSpPr>
        <p:spPr>
          <a:xfrm>
            <a:off x="239269" y="128663"/>
            <a:ext cx="11713456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 dirty="0">
                <a:ln w="12700">
                  <a:noFill/>
                </a:ln>
                <a:solidFill>
                  <a:srgbClr val="4C88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DSCR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 ACTIVITY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CF13A-DE1C-8D0A-871C-B4A30A2A5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279" y="1588773"/>
            <a:ext cx="7677436" cy="4476314"/>
          </a:xfrm>
          <a:prstGeom prst="rect">
            <a:avLst/>
          </a:prstGeom>
          <a:ln w="28575">
            <a:solidFill>
              <a:srgbClr val="4C88A4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44958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0736B-0282-EE52-3D1D-543388A7B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4864D7-6D38-131C-67D6-03B09DC1419F}"/>
              </a:ext>
            </a:extLst>
          </p:cNvPr>
          <p:cNvSpPr/>
          <p:nvPr/>
        </p:nvSpPr>
        <p:spPr>
          <a:xfrm>
            <a:off x="-1" y="-56146"/>
            <a:ext cx="12192000" cy="23666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4748F9C4-2E87-B3E7-51C3-74A5742CCC03}"/>
              </a:ext>
            </a:extLst>
          </p:cNvPr>
          <p:cNvSpPr/>
          <p:nvPr/>
        </p:nvSpPr>
        <p:spPr>
          <a:xfrm rot="20628402">
            <a:off x="5342086" y="-1485973"/>
            <a:ext cx="2246814" cy="307805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1B8E22-BCDB-2528-6829-C30F42AA9CAE}"/>
              </a:ext>
            </a:extLst>
          </p:cNvPr>
          <p:cNvSpPr/>
          <p:nvPr/>
        </p:nvSpPr>
        <p:spPr>
          <a:xfrm>
            <a:off x="-1" y="6347012"/>
            <a:ext cx="12192001" cy="545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871951-B92A-94E4-5F0B-6046CD66850D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C123C4-AD7F-F63B-19F4-EFFEEE498BFD}"/>
              </a:ext>
            </a:extLst>
          </p:cNvPr>
          <p:cNvSpPr/>
          <p:nvPr/>
        </p:nvSpPr>
        <p:spPr>
          <a:xfrm>
            <a:off x="-1" y="6347012"/>
            <a:ext cx="12192001" cy="545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E5B81A-A30A-C8E2-7BB5-0B88E3F1E11C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22C31C-5421-0D64-9424-E318981513C7}"/>
              </a:ext>
            </a:extLst>
          </p:cNvPr>
          <p:cNvSpPr/>
          <p:nvPr/>
        </p:nvSpPr>
        <p:spPr>
          <a:xfrm>
            <a:off x="2064170" y="3823446"/>
            <a:ext cx="3279565" cy="8537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  <a:t>Nema Daghbandan, Esq.</a:t>
            </a:r>
            <a:br>
              <a:rPr lang="en-US" sz="1400" b="1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</a:br>
            <a:r>
              <a:rPr lang="en-US" sz="1400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  <a:t>CEO, Lightning Docs</a:t>
            </a:r>
            <a:br>
              <a:rPr lang="en-US" sz="1400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</a:br>
            <a:r>
              <a:rPr lang="en-US" sz="1400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  <a:t>Nema@lightningdocs.ai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8CD066-E640-8928-B5B0-5051684567F3}"/>
              </a:ext>
            </a:extLst>
          </p:cNvPr>
          <p:cNvSpPr/>
          <p:nvPr/>
        </p:nvSpPr>
        <p:spPr>
          <a:xfrm>
            <a:off x="7117975" y="3823444"/>
            <a:ext cx="3282696" cy="850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  <a:t>Bill Tessar</a:t>
            </a:r>
            <a:br>
              <a:rPr lang="en-US" sz="1400" b="1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</a:br>
            <a:r>
              <a:rPr lang="en-US" sz="1400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  <a:t>CEO and President, CV3 Financial</a:t>
            </a:r>
            <a:br>
              <a:rPr lang="en-US" sz="1400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</a:br>
            <a:r>
              <a:rPr lang="en-US" sz="1400" dirty="0">
                <a:solidFill>
                  <a:sysClr val="windowText" lastClr="000000"/>
                </a:solidFill>
                <a:latin typeface="Avenir Next LT Pro" panose="020B0504020202020204" pitchFamily="34" charset="0"/>
              </a:rPr>
              <a:t>bill.tessar@cv3fs.com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4DB8AB-D114-3517-58C2-2DE8B58831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47"/>
          <a:stretch>
            <a:fillRect/>
          </a:stretch>
        </p:blipFill>
        <p:spPr>
          <a:xfrm>
            <a:off x="2243381" y="938936"/>
            <a:ext cx="2752233" cy="2743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96A72B-DCEC-A29D-F398-91A46D10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0" b="11670"/>
          <a:stretch/>
        </p:blipFill>
        <p:spPr>
          <a:xfrm>
            <a:off x="7238996" y="938936"/>
            <a:ext cx="2764100" cy="2743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4953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4D6BFB-13FC-55EC-38C6-FE5EAF2186A8}"/>
              </a:ext>
            </a:extLst>
          </p:cNvPr>
          <p:cNvSpPr/>
          <p:nvPr/>
        </p:nvSpPr>
        <p:spPr>
          <a:xfrm>
            <a:off x="-1" y="-56146"/>
            <a:ext cx="12192000" cy="23666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2B3E1FC4-9A16-945F-9F17-A74AEAA6C038}"/>
              </a:ext>
            </a:extLst>
          </p:cNvPr>
          <p:cNvSpPr/>
          <p:nvPr/>
        </p:nvSpPr>
        <p:spPr>
          <a:xfrm rot="20628402">
            <a:off x="5342086" y="-1485973"/>
            <a:ext cx="2246814" cy="307805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3A781-507E-CFE8-358D-F7E3CB72A2AC}"/>
              </a:ext>
            </a:extLst>
          </p:cNvPr>
          <p:cNvSpPr/>
          <p:nvPr/>
        </p:nvSpPr>
        <p:spPr>
          <a:xfrm>
            <a:off x="-1" y="6347012"/>
            <a:ext cx="12192001" cy="545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7BDB1A3-0830-657F-4275-2189A4630C88}"/>
              </a:ext>
            </a:extLst>
          </p:cNvPr>
          <p:cNvSpPr txBox="1">
            <a:spLocks/>
          </p:cNvSpPr>
          <p:nvPr/>
        </p:nvSpPr>
        <p:spPr>
          <a:xfrm>
            <a:off x="374670" y="262216"/>
            <a:ext cx="11442660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12700">
                  <a:noFill/>
                </a:ln>
                <a:solidFill>
                  <a:srgbClr val="B0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BRIDGE LOAN </a:t>
            </a:r>
            <a:r>
              <a:rPr lang="en-US" sz="4400" dirty="0">
                <a:ln w="12700">
                  <a:noFill/>
                </a:ln>
                <a:latin typeface="Avenir Next LT Pro" panose="020B0504020202020204" pitchFamily="34" charset="0"/>
              </a:rPr>
              <a:t>VOLUMES BY SAME USERS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7EC99A7-3A6E-F877-AB34-2188C2048199}"/>
              </a:ext>
            </a:extLst>
          </p:cNvPr>
          <p:cNvSpPr txBox="1">
            <a:spLocks/>
          </p:cNvSpPr>
          <p:nvPr/>
        </p:nvSpPr>
        <p:spPr>
          <a:xfrm>
            <a:off x="374670" y="1092231"/>
            <a:ext cx="1144266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January 2025 – April 2026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19107-85F3-C99F-96A7-06410AAD7BBD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10734C-4C47-B86A-FC78-0E3AD7B21836}"/>
              </a:ext>
            </a:extLst>
          </p:cNvPr>
          <p:cNvSpPr/>
          <p:nvPr/>
        </p:nvSpPr>
        <p:spPr>
          <a:xfrm>
            <a:off x="-1" y="6347012"/>
            <a:ext cx="12192001" cy="545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C31095-A84E-7817-7D20-029CE3830E87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A75B4D-59E4-D768-5641-7F97A55ECDB8}"/>
              </a:ext>
            </a:extLst>
          </p:cNvPr>
          <p:cNvSpPr/>
          <p:nvPr/>
        </p:nvSpPr>
        <p:spPr>
          <a:xfrm>
            <a:off x="872251" y="1313491"/>
            <a:ext cx="1407004" cy="459865"/>
          </a:xfrm>
          <a:prstGeom prst="rect">
            <a:avLst/>
          </a:prstGeom>
          <a:solidFill>
            <a:srgbClr val="B033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221 </a:t>
            </a:r>
            <a:r>
              <a:rPr lang="en-US" dirty="0">
                <a:solidFill>
                  <a:schemeClr val="bg1"/>
                </a:solidFill>
              </a:rPr>
              <a:t>users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54647F6-2F89-3FBC-5953-D9C864663C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649226"/>
              </p:ext>
            </p:extLst>
          </p:nvPr>
        </p:nvGraphicFramePr>
        <p:xfrm>
          <a:off x="872251" y="1772511"/>
          <a:ext cx="10447491" cy="4242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2EDB4B0-DA08-512D-13A7-AA8963D13ACE}"/>
              </a:ext>
            </a:extLst>
          </p:cNvPr>
          <p:cNvSpPr txBox="1"/>
          <p:nvPr/>
        </p:nvSpPr>
        <p:spPr>
          <a:xfrm>
            <a:off x="1563462" y="4724716"/>
            <a:ext cx="64078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Next LT Pro Demi" panose="020B0704020202020204" pitchFamily="34" charset="0"/>
              </a:rPr>
              <a:t>+1%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ED945-714E-8873-2DD4-ED2199142F5A}"/>
              </a:ext>
            </a:extLst>
          </p:cNvPr>
          <p:cNvSpPr txBox="1"/>
          <p:nvPr/>
        </p:nvSpPr>
        <p:spPr>
          <a:xfrm>
            <a:off x="2387380" y="4724715"/>
            <a:ext cx="74124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Next LT Pro Demi" panose="020B0704020202020204" pitchFamily="34" charset="0"/>
              </a:rPr>
              <a:t>+10%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6EBD4-4D3A-4501-FB6E-49F595371AC9}"/>
              </a:ext>
            </a:extLst>
          </p:cNvPr>
          <p:cNvSpPr txBox="1"/>
          <p:nvPr/>
        </p:nvSpPr>
        <p:spPr>
          <a:xfrm>
            <a:off x="3244356" y="4724715"/>
            <a:ext cx="64078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Next LT Pro Demi" panose="020B0704020202020204" pitchFamily="34" charset="0"/>
              </a:rPr>
              <a:t>+9%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423E05-2851-50D5-F687-0000A5578D90}"/>
              </a:ext>
            </a:extLst>
          </p:cNvPr>
          <p:cNvSpPr txBox="1"/>
          <p:nvPr/>
        </p:nvSpPr>
        <p:spPr>
          <a:xfrm>
            <a:off x="4069231" y="4724715"/>
            <a:ext cx="64078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Next LT Pro Demi" panose="020B0704020202020204" pitchFamily="34" charset="0"/>
              </a:rPr>
              <a:t>+6%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5E856A-2957-CE47-AB30-E8840D764419}"/>
              </a:ext>
            </a:extLst>
          </p:cNvPr>
          <p:cNvGrpSpPr/>
          <p:nvPr/>
        </p:nvGrpSpPr>
        <p:grpSpPr>
          <a:xfrm rot="339748">
            <a:off x="5058407" y="1927301"/>
            <a:ext cx="2801431" cy="436906"/>
            <a:chOff x="3319386" y="3011326"/>
            <a:chExt cx="4673342" cy="4369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207F40-AB68-4F53-C922-84649D290D34}"/>
                </a:ext>
              </a:extLst>
            </p:cNvPr>
            <p:cNvSpPr txBox="1"/>
            <p:nvPr/>
          </p:nvSpPr>
          <p:spPr>
            <a:xfrm rot="20581462">
              <a:off x="3319386" y="3011326"/>
              <a:ext cx="467334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37825"/>
                  </a:solidFill>
                  <a:latin typeface="Roboto" panose="02000000000000000000" pitchFamily="2" charset="0"/>
                </a:rPr>
                <a:t>6.5% YOY Growth 2025 v 2026</a:t>
              </a:r>
              <a:endParaRPr lang="en-US" sz="1400" dirty="0">
                <a:solidFill>
                  <a:srgbClr val="F37825"/>
                </a:solidFill>
                <a:latin typeface="Avenir Next LT Pro Demi" panose="020B0704020202020204" pitchFamily="34" charset="0"/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336C0105-496A-75D5-9DCF-5789DC07D432}"/>
                </a:ext>
              </a:extLst>
            </p:cNvPr>
            <p:cNvSpPr/>
            <p:nvPr/>
          </p:nvSpPr>
          <p:spPr>
            <a:xfrm rot="20527405" flipV="1">
              <a:off x="3804570" y="3276892"/>
              <a:ext cx="3813498" cy="17134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9225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A116E-0352-A897-C15D-4BBBB87C3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75C70-D915-83A1-478D-291C2E7D6E8B}"/>
              </a:ext>
            </a:extLst>
          </p:cNvPr>
          <p:cNvSpPr/>
          <p:nvPr/>
        </p:nvSpPr>
        <p:spPr>
          <a:xfrm>
            <a:off x="0" y="0"/>
            <a:ext cx="12192000" cy="23666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7D36CA-B92F-992C-84AB-A8E5C26984B9}"/>
              </a:ext>
            </a:extLst>
          </p:cNvPr>
          <p:cNvSpPr/>
          <p:nvPr/>
        </p:nvSpPr>
        <p:spPr>
          <a:xfrm>
            <a:off x="-1" y="6347012"/>
            <a:ext cx="12192001" cy="545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9B9C968-D42A-A7BD-30AC-D738BDDF9800}"/>
              </a:ext>
            </a:extLst>
          </p:cNvPr>
          <p:cNvSpPr txBox="1">
            <a:spLocks/>
          </p:cNvSpPr>
          <p:nvPr/>
        </p:nvSpPr>
        <p:spPr>
          <a:xfrm>
            <a:off x="374670" y="262216"/>
            <a:ext cx="11442660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n w="12700">
                  <a:noFill/>
                </a:ln>
                <a:latin typeface="Avenir Next LT Pro" panose="020B0504020202020204" pitchFamily="34" charset="0"/>
              </a:rPr>
              <a:t>VOLUME OF </a:t>
            </a:r>
            <a:r>
              <a:rPr lang="en-US" sz="4400" b="1" dirty="0">
                <a:ln w="12700">
                  <a:noFill/>
                </a:ln>
                <a:solidFill>
                  <a:srgbClr val="B0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TOP 100 </a:t>
            </a:r>
            <a:r>
              <a:rPr lang="en-US" sz="4400" dirty="0">
                <a:ln w="12700">
                  <a:noFill/>
                </a:ln>
                <a:latin typeface="Avenir Next LT Pro" panose="020B0504020202020204" pitchFamily="34" charset="0"/>
              </a:rPr>
              <a:t>PRIVATE LENDERS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29A1A1A-96C0-D4FF-8AE9-880F4E1833A9}"/>
              </a:ext>
            </a:extLst>
          </p:cNvPr>
          <p:cNvSpPr txBox="1">
            <a:spLocks/>
          </p:cNvSpPr>
          <p:nvPr/>
        </p:nvSpPr>
        <p:spPr>
          <a:xfrm>
            <a:off x="374670" y="1092231"/>
            <a:ext cx="1144266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Q1 2025 vs Q2 2026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945B25-B11C-0C14-E0B0-9615AF222687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616B72-839A-9D2F-96C6-A1DAC3C1D3D6}"/>
              </a:ext>
            </a:extLst>
          </p:cNvPr>
          <p:cNvSpPr/>
          <p:nvPr/>
        </p:nvSpPr>
        <p:spPr>
          <a:xfrm>
            <a:off x="-1" y="6347012"/>
            <a:ext cx="12192001" cy="545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08310C-83DF-8D53-E6AC-8964F8399930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140C409-4CA1-2845-136A-FACE58E98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866245"/>
              </p:ext>
            </p:extLst>
          </p:nvPr>
        </p:nvGraphicFramePr>
        <p:xfrm>
          <a:off x="1708220" y="2235228"/>
          <a:ext cx="4265764" cy="436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DBE1AAF-72A7-36C3-4CC8-0D91F7134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002021"/>
              </p:ext>
            </p:extLst>
          </p:nvPr>
        </p:nvGraphicFramePr>
        <p:xfrm>
          <a:off x="6218018" y="2235227"/>
          <a:ext cx="4413138" cy="436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6BFD0E-8087-7061-62DD-E538F289438F}"/>
              </a:ext>
            </a:extLst>
          </p:cNvPr>
          <p:cNvSpPr/>
          <p:nvPr/>
        </p:nvSpPr>
        <p:spPr>
          <a:xfrm>
            <a:off x="4517315" y="1651735"/>
            <a:ext cx="3157362" cy="464382"/>
          </a:xfrm>
          <a:prstGeom prst="roundRect">
            <a:avLst/>
          </a:prstGeom>
          <a:solidFill>
            <a:srgbClr val="B03335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zo Sans" panose="020B0603030503020204"/>
              </a:rPr>
              <a:t>+2.2% Overall Growth</a:t>
            </a:r>
          </a:p>
          <a:p>
            <a:pPr algn="ctr"/>
            <a:r>
              <a:rPr lang="en-US" sz="1000" i="1" dirty="0">
                <a:latin typeface="Azo Sans" panose="020B0603030503020204"/>
              </a:rPr>
              <a:t>Top 100 Private Lenders, Q1 2025 vs. Q1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C319D9-A3B8-1635-4B1F-E97E832A44BD}"/>
              </a:ext>
            </a:extLst>
          </p:cNvPr>
          <p:cNvSpPr txBox="1"/>
          <p:nvPr/>
        </p:nvSpPr>
        <p:spPr>
          <a:xfrm>
            <a:off x="204548" y="6611779"/>
            <a:ext cx="9588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</a:t>
            </a:r>
            <a:r>
              <a:rPr lang="en-US" sz="1000" i="1" dirty="0" err="1"/>
              <a:t>Elementix</a:t>
            </a:r>
            <a:r>
              <a:rPr lang="en-US" sz="1000" i="1" dirty="0"/>
              <a:t> real estate data (</a:t>
            </a:r>
            <a:r>
              <a:rPr lang="en-US" sz="1000" i="1" dirty="0" err="1"/>
              <a:t>lenderType</a:t>
            </a:r>
            <a:r>
              <a:rPr lang="en-US" sz="1000" i="1" dirty="0"/>
              <a:t>=Private Money). Counts reflect mortgage records by recording date. Rankings sorted by FY 2025 count. Accessed 6 May 2026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4715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4D6BFB-13FC-55EC-38C6-FE5EAF2186A8}"/>
              </a:ext>
            </a:extLst>
          </p:cNvPr>
          <p:cNvSpPr/>
          <p:nvPr/>
        </p:nvSpPr>
        <p:spPr>
          <a:xfrm>
            <a:off x="-1" y="-56146"/>
            <a:ext cx="12192000" cy="23666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3A781-507E-CFE8-358D-F7E3CB72A2AC}"/>
              </a:ext>
            </a:extLst>
          </p:cNvPr>
          <p:cNvSpPr/>
          <p:nvPr/>
        </p:nvSpPr>
        <p:spPr>
          <a:xfrm>
            <a:off x="-1" y="6347012"/>
            <a:ext cx="12192001" cy="5455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7BDB1A3-0830-657F-4275-2189A4630C88}"/>
              </a:ext>
            </a:extLst>
          </p:cNvPr>
          <p:cNvSpPr txBox="1">
            <a:spLocks/>
          </p:cNvSpPr>
          <p:nvPr/>
        </p:nvSpPr>
        <p:spPr>
          <a:xfrm>
            <a:off x="292107" y="260703"/>
            <a:ext cx="11607780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n w="12700">
                  <a:noFill/>
                </a:ln>
                <a:solidFill>
                  <a:srgbClr val="B0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BRIDGE LOAN </a:t>
            </a:r>
            <a:r>
              <a:rPr lang="en-US" sz="4400" dirty="0">
                <a:ln w="12700">
                  <a:noFill/>
                </a:ln>
                <a:latin typeface="Avenir Next LT Pro" panose="020B0504020202020204" pitchFamily="34" charset="0"/>
              </a:rPr>
              <a:t>RATES &amp; AVG. LOAN AMOUNTS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19107-85F3-C99F-96A7-06410AAD7BBD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">
            <a:extLst>
              <a:ext uri="{FF2B5EF4-FFF2-40B4-BE49-F238E27FC236}">
                <a16:creationId xmlns:a16="http://schemas.microsoft.com/office/drawing/2014/main" id="{ECB73D40-B5D8-5ECC-8690-03DBFBF83495}"/>
              </a:ext>
            </a:extLst>
          </p:cNvPr>
          <p:cNvSpPr/>
          <p:nvPr/>
        </p:nvSpPr>
        <p:spPr>
          <a:xfrm rot="4890839">
            <a:off x="5094726" y="-3819304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A6A8A0B-1507-7386-3CB6-902331089722}"/>
              </a:ext>
            </a:extLst>
          </p:cNvPr>
          <p:cNvSpPr txBox="1">
            <a:spLocks/>
          </p:cNvSpPr>
          <p:nvPr/>
        </p:nvSpPr>
        <p:spPr>
          <a:xfrm>
            <a:off x="374670" y="1092231"/>
            <a:ext cx="1144266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April 2025 – April 2026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F7005DE5-CADC-BFD0-BCD9-41DF2CBCA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765419"/>
              </p:ext>
            </p:extLst>
          </p:nvPr>
        </p:nvGraphicFramePr>
        <p:xfrm>
          <a:off x="971452" y="1718192"/>
          <a:ext cx="10249095" cy="470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0476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5A9145-F253-5E09-9C36-746DE0D82DEF}"/>
              </a:ext>
            </a:extLst>
          </p:cNvPr>
          <p:cNvSpPr/>
          <p:nvPr/>
        </p:nvSpPr>
        <p:spPr>
          <a:xfrm>
            <a:off x="41185" y="-42412"/>
            <a:ext cx="12192000" cy="37518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7EC99A7-3A6E-F877-AB34-2188C2048199}"/>
              </a:ext>
            </a:extLst>
          </p:cNvPr>
          <p:cNvSpPr txBox="1">
            <a:spLocks/>
          </p:cNvSpPr>
          <p:nvPr/>
        </p:nvSpPr>
        <p:spPr>
          <a:xfrm>
            <a:off x="374670" y="1833512"/>
            <a:ext cx="1144266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April 2026</a:t>
            </a:r>
          </a:p>
        </p:txBody>
      </p:sp>
      <p:sp>
        <p:nvSpPr>
          <p:cNvPr id="28" name="Parallelogram 1">
            <a:extLst>
              <a:ext uri="{FF2B5EF4-FFF2-40B4-BE49-F238E27FC236}">
                <a16:creationId xmlns:a16="http://schemas.microsoft.com/office/drawing/2014/main" id="{72A85474-8A89-3AED-4C85-76A3CE4FFA79}"/>
              </a:ext>
            </a:extLst>
          </p:cNvPr>
          <p:cNvSpPr/>
          <p:nvPr/>
        </p:nvSpPr>
        <p:spPr>
          <a:xfrm rot="4890839">
            <a:off x="5094626" y="-2446233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19107-85F3-C99F-96A7-06410AAD7BBD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2D34B20-BC72-14A9-1B0F-2AD21381896B}"/>
              </a:ext>
            </a:extLst>
          </p:cNvPr>
          <p:cNvSpPr txBox="1">
            <a:spLocks/>
          </p:cNvSpPr>
          <p:nvPr/>
        </p:nvSpPr>
        <p:spPr>
          <a:xfrm>
            <a:off x="374670" y="716394"/>
            <a:ext cx="5111730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n w="12700">
                  <a:noFill/>
                </a:ln>
                <a:solidFill>
                  <a:srgbClr val="B0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BRIDGE LOAN </a:t>
            </a:r>
            <a:r>
              <a:rPr lang="en-US" sz="4400" dirty="0">
                <a:ln w="12700">
                  <a:noFill/>
                </a:ln>
                <a:latin typeface="Avenir Next LT Pro" panose="020B0504020202020204" pitchFamily="34" charset="0"/>
              </a:rPr>
              <a:t>INTEREST RATES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A748A7E-B86A-DF6D-DBA6-5EB5BB8E41C0}"/>
              </a:ext>
            </a:extLst>
          </p:cNvPr>
          <p:cNvSpPr txBox="1">
            <a:spLocks/>
          </p:cNvSpPr>
          <p:nvPr/>
        </p:nvSpPr>
        <p:spPr>
          <a:xfrm>
            <a:off x="374670" y="2660094"/>
            <a:ext cx="11442660" cy="1063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>
              <a:solidFill>
                <a:srgbClr val="B03335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61D88B35-C6B7-8B4C-6291-BD082B24F15D}"/>
              </a:ext>
            </a:extLst>
          </p:cNvPr>
          <p:cNvSpPr/>
          <p:nvPr/>
        </p:nvSpPr>
        <p:spPr>
          <a:xfrm>
            <a:off x="9392579" y="731764"/>
            <a:ext cx="2279399" cy="625960"/>
          </a:xfrm>
          <a:prstGeom prst="parallelogram">
            <a:avLst>
              <a:gd name="adj" fmla="val 35042"/>
            </a:avLst>
          </a:prstGeom>
          <a:solidFill>
            <a:srgbClr val="B0333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F63A30B4-C1A1-B569-83DE-00F8D7BA04FB}"/>
              </a:ext>
            </a:extLst>
          </p:cNvPr>
          <p:cNvSpPr txBox="1">
            <a:spLocks/>
          </p:cNvSpPr>
          <p:nvPr/>
        </p:nvSpPr>
        <p:spPr>
          <a:xfrm>
            <a:off x="9215588" y="782331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April Average: 10.10%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00255B3A-311C-12A0-9E35-FC6AD463B570}"/>
              </a:ext>
            </a:extLst>
          </p:cNvPr>
          <p:cNvSpPr/>
          <p:nvPr/>
        </p:nvSpPr>
        <p:spPr>
          <a:xfrm>
            <a:off x="374667" y="2420248"/>
            <a:ext cx="1827425" cy="426032"/>
          </a:xfrm>
          <a:prstGeom prst="parallelogram">
            <a:avLst>
              <a:gd name="adj" fmla="val 35042"/>
            </a:avLst>
          </a:prstGeom>
          <a:solidFill>
            <a:srgbClr val="4C88A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42BFF3F-B424-A9B7-1745-AA0DDC4B7AAE}"/>
              </a:ext>
            </a:extLst>
          </p:cNvPr>
          <p:cNvSpPr txBox="1">
            <a:spLocks/>
          </p:cNvSpPr>
          <p:nvPr/>
        </p:nvSpPr>
        <p:spPr>
          <a:xfrm>
            <a:off x="-35482" y="2328059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3,156 Loans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FB3600-5368-4353-37BA-4E83F8721E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413722"/>
              </p:ext>
            </p:extLst>
          </p:nvPr>
        </p:nvGraphicFramePr>
        <p:xfrm>
          <a:off x="2278759" y="1841854"/>
          <a:ext cx="9538571" cy="481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3364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0CAA5E13-B86B-9531-8806-1BBFB2698D2F}"/>
              </a:ext>
            </a:extLst>
          </p:cNvPr>
          <p:cNvSpPr/>
          <p:nvPr/>
        </p:nvSpPr>
        <p:spPr>
          <a:xfrm>
            <a:off x="2059619" y="1500305"/>
            <a:ext cx="8076234" cy="426057"/>
          </a:xfrm>
          <a:prstGeom prst="parallelogram">
            <a:avLst>
              <a:gd name="adj" fmla="val 35042"/>
            </a:avLst>
          </a:prstGeom>
          <a:solidFill>
            <a:srgbClr val="B0333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5A9145-F253-5E09-9C36-746DE0D82DEF}"/>
              </a:ext>
            </a:extLst>
          </p:cNvPr>
          <p:cNvSpPr/>
          <p:nvPr/>
        </p:nvSpPr>
        <p:spPr>
          <a:xfrm>
            <a:off x="-1" y="-56147"/>
            <a:ext cx="12192000" cy="3049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1">
            <a:extLst>
              <a:ext uri="{FF2B5EF4-FFF2-40B4-BE49-F238E27FC236}">
                <a16:creationId xmlns:a16="http://schemas.microsoft.com/office/drawing/2014/main" id="{72A85474-8A89-3AED-4C85-76A3CE4FFA79}"/>
              </a:ext>
            </a:extLst>
          </p:cNvPr>
          <p:cNvSpPr/>
          <p:nvPr/>
        </p:nvSpPr>
        <p:spPr>
          <a:xfrm rot="4890839">
            <a:off x="5094626" y="-3051245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19107-85F3-C99F-96A7-06410AAD7BBD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F63A30B4-C1A1-B569-83DE-00F8D7BA04FB}"/>
              </a:ext>
            </a:extLst>
          </p:cNvPr>
          <p:cNvSpPr txBox="1">
            <a:spLocks/>
          </p:cNvSpPr>
          <p:nvPr/>
        </p:nvSpPr>
        <p:spPr>
          <a:xfrm>
            <a:off x="7502473" y="271525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Average: 11.3%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BC52B6B-C32E-D6E5-A624-E14789684647}"/>
              </a:ext>
            </a:extLst>
          </p:cNvPr>
          <p:cNvSpPr txBox="1">
            <a:spLocks/>
          </p:cNvSpPr>
          <p:nvPr/>
        </p:nvSpPr>
        <p:spPr>
          <a:xfrm>
            <a:off x="239269" y="357309"/>
            <a:ext cx="11713456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MOST ACTIVE </a:t>
            </a:r>
            <a:r>
              <a:rPr lang="en-US" sz="3900" b="1" dirty="0">
                <a:ln w="12700">
                  <a:noFill/>
                </a:ln>
                <a:solidFill>
                  <a:srgbClr val="B0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BRIDGE 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STATES BY VOLUME </a:t>
            </a:r>
          </a:p>
        </p:txBody>
      </p:sp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12E70517-65A0-0366-8B03-7C709301A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783739"/>
              </p:ext>
            </p:extLst>
          </p:nvPr>
        </p:nvGraphicFramePr>
        <p:xfrm>
          <a:off x="2343150" y="1692622"/>
          <a:ext cx="7505700" cy="45326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1876425">
                  <a:extLst>
                    <a:ext uri="{9D8B030D-6E8A-4147-A177-3AD203B41FA5}">
                      <a16:colId xmlns:a16="http://schemas.microsoft.com/office/drawing/2014/main" val="2751043127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3820817078"/>
                    </a:ext>
                  </a:extLst>
                </a:gridCol>
                <a:gridCol w="2159761">
                  <a:extLst>
                    <a:ext uri="{9D8B030D-6E8A-4147-A177-3AD203B41FA5}">
                      <a16:colId xmlns:a16="http://schemas.microsoft.com/office/drawing/2014/main" val="3170136445"/>
                    </a:ext>
                  </a:extLst>
                </a:gridCol>
                <a:gridCol w="1593089">
                  <a:extLst>
                    <a:ext uri="{9D8B030D-6E8A-4147-A177-3AD203B41FA5}">
                      <a16:colId xmlns:a16="http://schemas.microsoft.com/office/drawing/2014/main" val="3335911751"/>
                    </a:ext>
                  </a:extLst>
                </a:gridCol>
              </a:tblGrid>
              <a:tr h="4083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2025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333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0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2026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333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0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585498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STATE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LOANS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STATE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LOANS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872287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California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6,183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California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2,280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335044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Florida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4,058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Florida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1,427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797169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Texas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2,840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Texas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1,360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935325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New Jersey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1,306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Ohio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496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506254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North Carolina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1,239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North Carolina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479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048145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Illinois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1,055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New Jersey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934574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Georgia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925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Georgia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51439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Massachusetts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861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Illinois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619912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Ohio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850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Washington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339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616356"/>
                  </a:ext>
                </a:extLst>
              </a:tr>
              <a:tr h="374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Washington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820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Pennsylvania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23896138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8318E810-07EB-6CCD-CF59-F6A54E069C2E}"/>
              </a:ext>
            </a:extLst>
          </p:cNvPr>
          <p:cNvSpPr/>
          <p:nvPr/>
        </p:nvSpPr>
        <p:spPr>
          <a:xfrm flipV="1">
            <a:off x="7741216" y="3014999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CE7C35-99BA-B713-4357-69AD3EF14854}"/>
              </a:ext>
            </a:extLst>
          </p:cNvPr>
          <p:cNvSpPr/>
          <p:nvPr/>
        </p:nvSpPr>
        <p:spPr>
          <a:xfrm flipV="1">
            <a:off x="7741216" y="3375469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08656A-AB95-2ED0-E42F-8BB4CC897E4F}"/>
              </a:ext>
            </a:extLst>
          </p:cNvPr>
          <p:cNvSpPr/>
          <p:nvPr/>
        </p:nvSpPr>
        <p:spPr>
          <a:xfrm flipV="1">
            <a:off x="7741216" y="2649448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6CAD65-CB1C-C895-6AA3-28C8A8299A46}"/>
              </a:ext>
            </a:extLst>
          </p:cNvPr>
          <p:cNvSpPr txBox="1"/>
          <p:nvPr/>
        </p:nvSpPr>
        <p:spPr>
          <a:xfrm>
            <a:off x="7596837" y="3650990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823B"/>
                </a:solidFill>
                <a:effectLst/>
                <a:latin typeface="Avenir Next LT Pro" panose="020B0504020202020204" pitchFamily="34" charset="0"/>
              </a:rPr>
              <a:t>⇧ 5</a:t>
            </a:r>
            <a:endParaRPr lang="en-US" b="1" dirty="0">
              <a:solidFill>
                <a:srgbClr val="00823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2AD868-8E60-EB28-B2F6-DC02D0E6C1D5}"/>
              </a:ext>
            </a:extLst>
          </p:cNvPr>
          <p:cNvSpPr txBox="1"/>
          <p:nvPr/>
        </p:nvSpPr>
        <p:spPr>
          <a:xfrm>
            <a:off x="7586677" y="5502823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823B"/>
                </a:solidFill>
                <a:effectLst/>
                <a:latin typeface="Avenir Next LT Pro" panose="020B0504020202020204" pitchFamily="34" charset="0"/>
              </a:rPr>
              <a:t>⇧ 1</a:t>
            </a:r>
            <a:endParaRPr lang="en-US" b="1" dirty="0">
              <a:solidFill>
                <a:srgbClr val="00823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2D2BC8-029D-00D7-04BB-3952DA63F241}"/>
              </a:ext>
            </a:extLst>
          </p:cNvPr>
          <p:cNvSpPr/>
          <p:nvPr/>
        </p:nvSpPr>
        <p:spPr>
          <a:xfrm flipV="1">
            <a:off x="7741216" y="4928863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F3C7B4-DFA6-AB54-C740-45FE36190FC2}"/>
              </a:ext>
            </a:extLst>
          </p:cNvPr>
          <p:cNvSpPr/>
          <p:nvPr/>
        </p:nvSpPr>
        <p:spPr>
          <a:xfrm flipV="1">
            <a:off x="7751376" y="4161450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2738B-CF16-2C14-DAAE-CFF8038D1D3E}"/>
              </a:ext>
            </a:extLst>
          </p:cNvPr>
          <p:cNvSpPr txBox="1"/>
          <p:nvPr/>
        </p:nvSpPr>
        <p:spPr>
          <a:xfrm>
            <a:off x="7586677" y="4370559"/>
            <a:ext cx="56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</a:rPr>
              <a:t>⇩ 2</a:t>
            </a:r>
            <a:endParaRPr lang="en-US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E8625-FD29-386A-CF8A-57A9E5C47C60}"/>
              </a:ext>
            </a:extLst>
          </p:cNvPr>
          <p:cNvSpPr txBox="1"/>
          <p:nvPr/>
        </p:nvSpPr>
        <p:spPr>
          <a:xfrm>
            <a:off x="7576517" y="5101991"/>
            <a:ext cx="56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</a:rPr>
              <a:t>⇩ 2</a:t>
            </a:r>
            <a:endParaRPr lang="en-US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49425-F6A7-D43E-2E21-36D11D2F246A}"/>
              </a:ext>
            </a:extLst>
          </p:cNvPr>
          <p:cNvSpPr txBox="1"/>
          <p:nvPr/>
        </p:nvSpPr>
        <p:spPr>
          <a:xfrm>
            <a:off x="7606997" y="5855891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823B"/>
                </a:solidFill>
                <a:effectLst/>
                <a:latin typeface="Avenir Next LT Pro" panose="020B0504020202020204" pitchFamily="34" charset="0"/>
              </a:rPr>
              <a:t>⇧ 1</a:t>
            </a:r>
            <a:endParaRPr lang="en-US" b="1" dirty="0">
              <a:solidFill>
                <a:srgbClr val="00823B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01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0D3B3-8E71-1DFD-55D7-3420DD0A3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9930D61D-5CA7-AC55-49A3-8041E63F1561}"/>
              </a:ext>
            </a:extLst>
          </p:cNvPr>
          <p:cNvSpPr/>
          <p:nvPr/>
        </p:nvSpPr>
        <p:spPr>
          <a:xfrm>
            <a:off x="2059619" y="1500305"/>
            <a:ext cx="8076234" cy="426057"/>
          </a:xfrm>
          <a:prstGeom prst="parallelogram">
            <a:avLst>
              <a:gd name="adj" fmla="val 35042"/>
            </a:avLst>
          </a:prstGeom>
          <a:solidFill>
            <a:srgbClr val="B0333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F7AC0-4B75-F15B-E9C6-F8ECD0B8A262}"/>
              </a:ext>
            </a:extLst>
          </p:cNvPr>
          <p:cNvSpPr/>
          <p:nvPr/>
        </p:nvSpPr>
        <p:spPr>
          <a:xfrm>
            <a:off x="0" y="-24680"/>
            <a:ext cx="12192000" cy="3049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1">
            <a:extLst>
              <a:ext uri="{FF2B5EF4-FFF2-40B4-BE49-F238E27FC236}">
                <a16:creationId xmlns:a16="http://schemas.microsoft.com/office/drawing/2014/main" id="{DC1FA847-D6B9-F868-9854-D854985B1DC3}"/>
              </a:ext>
            </a:extLst>
          </p:cNvPr>
          <p:cNvSpPr/>
          <p:nvPr/>
        </p:nvSpPr>
        <p:spPr>
          <a:xfrm rot="4890839">
            <a:off x="5094626" y="-3051245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341983-B08D-8292-D3FF-30A5EE6458DF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310FA01-63A1-C039-0BDF-5886732D7229}"/>
              </a:ext>
            </a:extLst>
          </p:cNvPr>
          <p:cNvSpPr txBox="1">
            <a:spLocks/>
          </p:cNvSpPr>
          <p:nvPr/>
        </p:nvSpPr>
        <p:spPr>
          <a:xfrm>
            <a:off x="7502473" y="271525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Average: 11.3%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C89B2FE-6423-CAD4-8140-73BE50C36188}"/>
              </a:ext>
            </a:extLst>
          </p:cNvPr>
          <p:cNvSpPr txBox="1">
            <a:spLocks/>
          </p:cNvSpPr>
          <p:nvPr/>
        </p:nvSpPr>
        <p:spPr>
          <a:xfrm>
            <a:off x="239269" y="357309"/>
            <a:ext cx="11713456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MOST ACTIVE </a:t>
            </a:r>
            <a:r>
              <a:rPr lang="en-US" sz="3900" b="1" dirty="0">
                <a:ln w="12700">
                  <a:noFill/>
                </a:ln>
                <a:solidFill>
                  <a:srgbClr val="B0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BRIDGE 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COUNTIES BY VOLUME 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CA310823-1627-870D-4246-7EB0F433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277810"/>
              </p:ext>
            </p:extLst>
          </p:nvPr>
        </p:nvGraphicFramePr>
        <p:xfrm>
          <a:off x="2423960" y="1417110"/>
          <a:ext cx="7344074" cy="4825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6544">
                  <a:extLst>
                    <a:ext uri="{9D8B030D-6E8A-4147-A177-3AD203B41FA5}">
                      <a16:colId xmlns:a16="http://schemas.microsoft.com/office/drawing/2014/main" val="384965754"/>
                    </a:ext>
                  </a:extLst>
                </a:gridCol>
                <a:gridCol w="1501645">
                  <a:extLst>
                    <a:ext uri="{9D8B030D-6E8A-4147-A177-3AD203B41FA5}">
                      <a16:colId xmlns:a16="http://schemas.microsoft.com/office/drawing/2014/main" val="1387149266"/>
                    </a:ext>
                  </a:extLst>
                </a:gridCol>
                <a:gridCol w="2223652">
                  <a:extLst>
                    <a:ext uri="{9D8B030D-6E8A-4147-A177-3AD203B41FA5}">
                      <a16:colId xmlns:a16="http://schemas.microsoft.com/office/drawing/2014/main" val="3152988652"/>
                    </a:ext>
                  </a:extLst>
                </a:gridCol>
                <a:gridCol w="1452233">
                  <a:extLst>
                    <a:ext uri="{9D8B030D-6E8A-4147-A177-3AD203B41FA5}">
                      <a16:colId xmlns:a16="http://schemas.microsoft.com/office/drawing/2014/main" val="3170847524"/>
                    </a:ext>
                  </a:extLst>
                </a:gridCol>
              </a:tblGrid>
              <a:tr h="4820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venir Next LT Pro" panose="020B0504020202020204" pitchFamily="34" charset="0"/>
                        </a:rPr>
                        <a:t>2025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3D154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venir Next LT Pro" panose="020B0504020202020204" pitchFamily="34" charset="0"/>
                        </a:rPr>
                        <a:t>2026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3D15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33697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County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County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# of Loans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01189718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Avenir Next LT Pro" panose="020B0504020202020204" pitchFamily="34" charset="0"/>
                        </a:rPr>
                        <a:t>Los Angeles, 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Avenir Next LT Pro" panose="020B0504020202020204" pitchFamily="34" charset="0"/>
                        </a:rPr>
                        <a:t>1,757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Los Angeles, 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645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0926479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Avenir Next LT Pro" panose="020B0504020202020204" pitchFamily="34" charset="0"/>
                        </a:rPr>
                        <a:t>San Diego, 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Avenir Next LT Pro" panose="020B0504020202020204" pitchFamily="34" charset="0"/>
                        </a:rPr>
                        <a:t>1,420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San Diego, 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484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9748333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Avenir Next LT Pro" panose="020B0504020202020204" pitchFamily="34" charset="0"/>
                        </a:rPr>
                        <a:t>Cook, IL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effectLst/>
                          <a:latin typeface="Avenir Next LT Pro" panose="020B0504020202020204" pitchFamily="34" charset="0"/>
                        </a:rPr>
                        <a:t>743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Cook, 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267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510101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Miami-Dade, FL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effectLst/>
                          <a:latin typeface="Avenir Next LT Pro" panose="020B0504020202020204" pitchFamily="34" charset="0"/>
                        </a:rPr>
                        <a:t>565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Miami-Dade, FL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265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2565349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Avenir Next LT Pro" panose="020B0504020202020204" pitchFamily="34" charset="0"/>
                        </a:rPr>
                        <a:t>Dallas, TX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effectLst/>
                          <a:latin typeface="Avenir Next LT Pro" panose="020B0504020202020204" pitchFamily="34" charset="0"/>
                        </a:rPr>
                        <a:t>564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Dallas, TX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3372943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Avenir Next LT Pro" panose="020B0504020202020204" pitchFamily="34" charset="0"/>
                        </a:rPr>
                        <a:t>Orange, 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Avenir Next LT Pro" panose="020B0504020202020204" pitchFamily="34" charset="0"/>
                        </a:rPr>
                        <a:t>449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Harris, TX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0138092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Avenir Next LT Pro" panose="020B0504020202020204" pitchFamily="34" charset="0"/>
                        </a:rPr>
                        <a:t>Lee, FL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effectLst/>
                          <a:latin typeface="Avenir Next LT Pro" panose="020B0504020202020204" pitchFamily="34" charset="0"/>
                        </a:rPr>
                        <a:t>407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Bexar, TX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6677566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dirty="0">
                          <a:latin typeface="Avenir Next LT Pro" panose="020B0504020202020204" pitchFamily="34" charset="0"/>
                        </a:rPr>
                        <a:t>Pinellas, FL </a:t>
                      </a:r>
                      <a:endParaRPr lang="en-US" sz="1700" b="0" i="0" u="none" strike="noStrike" dirty="0"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effectLst/>
                          <a:latin typeface="Avenir Next LT Pro" panose="020B0504020202020204" pitchFamily="34" charset="0"/>
                        </a:rPr>
                        <a:t>382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Orange, 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2306413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Santa Clara, 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effectLst/>
                          <a:latin typeface="Avenir Next LT Pro" panose="020B0504020202020204" pitchFamily="34" charset="0"/>
                        </a:rPr>
                        <a:t>382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Philadelphia, 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5573862"/>
                  </a:ext>
                </a:extLst>
              </a:tr>
              <a:tr h="3948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Avenir Next LT Pro" panose="020B0504020202020204" pitchFamily="34" charset="0"/>
                        </a:rPr>
                        <a:t>Harris, TX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 dirty="0">
                          <a:effectLst/>
                          <a:latin typeface="Avenir Next LT Pro" panose="020B0504020202020204" pitchFamily="34" charset="0"/>
                        </a:rPr>
                        <a:t>356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Pinellas, FL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770043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B6DF714-D6AE-91B8-6B79-0784D1A0D2CE}"/>
              </a:ext>
            </a:extLst>
          </p:cNvPr>
          <p:cNvSpPr/>
          <p:nvPr/>
        </p:nvSpPr>
        <p:spPr>
          <a:xfrm flipV="1">
            <a:off x="7983263" y="2463987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0F066F-F0AF-D8C2-72B9-F4361C492036}"/>
              </a:ext>
            </a:extLst>
          </p:cNvPr>
          <p:cNvSpPr/>
          <p:nvPr/>
        </p:nvSpPr>
        <p:spPr>
          <a:xfrm flipV="1">
            <a:off x="7983263" y="2872111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66E46-5E55-F409-B77A-ABD7592929B6}"/>
              </a:ext>
            </a:extLst>
          </p:cNvPr>
          <p:cNvSpPr/>
          <p:nvPr/>
        </p:nvSpPr>
        <p:spPr>
          <a:xfrm flipV="1">
            <a:off x="7983263" y="3234516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238A8A-3049-BC7E-9757-426718069916}"/>
              </a:ext>
            </a:extLst>
          </p:cNvPr>
          <p:cNvSpPr/>
          <p:nvPr/>
        </p:nvSpPr>
        <p:spPr>
          <a:xfrm flipV="1">
            <a:off x="7983263" y="3633647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33F8CC-8720-4019-2D93-7FCD43C24229}"/>
              </a:ext>
            </a:extLst>
          </p:cNvPr>
          <p:cNvSpPr/>
          <p:nvPr/>
        </p:nvSpPr>
        <p:spPr>
          <a:xfrm flipV="1">
            <a:off x="7983263" y="4043357"/>
            <a:ext cx="239562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431A18-D39F-47E0-BE74-140E1524BF5E}"/>
              </a:ext>
            </a:extLst>
          </p:cNvPr>
          <p:cNvSpPr txBox="1"/>
          <p:nvPr/>
        </p:nvSpPr>
        <p:spPr>
          <a:xfrm>
            <a:off x="7798641" y="4312021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823B"/>
                </a:solidFill>
                <a:effectLst/>
                <a:latin typeface="Avenir Next LT Pro" panose="020B0504020202020204" pitchFamily="34" charset="0"/>
              </a:rPr>
              <a:t>⇧ </a:t>
            </a:r>
            <a:r>
              <a:rPr lang="en-US" b="1" dirty="0">
                <a:solidFill>
                  <a:srgbClr val="00823B"/>
                </a:solidFill>
                <a:latin typeface="Avenir Next LT Pro" panose="020B0504020202020204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04101B-4699-52FF-E5F8-ACECE6B2A56B}"/>
              </a:ext>
            </a:extLst>
          </p:cNvPr>
          <p:cNvSpPr txBox="1"/>
          <p:nvPr/>
        </p:nvSpPr>
        <p:spPr>
          <a:xfrm>
            <a:off x="7811038" y="4670381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823B"/>
                </a:solidFill>
                <a:effectLst/>
                <a:latin typeface="Avenir Next LT Pro" panose="020B0504020202020204" pitchFamily="34" charset="0"/>
              </a:rPr>
              <a:t>⇧ 7</a:t>
            </a:r>
            <a:endParaRPr lang="en-US" b="1" dirty="0">
              <a:solidFill>
                <a:srgbClr val="00823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1C9D8E-30E5-8F4D-5ABA-3F1DAF636CDE}"/>
              </a:ext>
            </a:extLst>
          </p:cNvPr>
          <p:cNvSpPr txBox="1"/>
          <p:nvPr/>
        </p:nvSpPr>
        <p:spPr>
          <a:xfrm>
            <a:off x="7790718" y="5077587"/>
            <a:ext cx="56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C00000"/>
                </a:solidFill>
                <a:effectLst/>
                <a:latin typeface="Avenir Next LT Pro" panose="020B0504020202020204" pitchFamily="34" charset="0"/>
              </a:rPr>
              <a:t>⇩ 2</a:t>
            </a:r>
            <a:endParaRPr lang="en-US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841E99-1564-FB13-99C9-8A219F7A97C1}"/>
              </a:ext>
            </a:extLst>
          </p:cNvPr>
          <p:cNvSpPr txBox="1"/>
          <p:nvPr/>
        </p:nvSpPr>
        <p:spPr>
          <a:xfrm>
            <a:off x="7798641" y="5888502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823B"/>
                </a:solidFill>
                <a:effectLst/>
                <a:latin typeface="Avenir Next LT Pro" panose="020B0504020202020204" pitchFamily="34" charset="0"/>
              </a:rPr>
              <a:t>⇧ </a:t>
            </a:r>
            <a:r>
              <a:rPr lang="en-US" b="1" dirty="0">
                <a:solidFill>
                  <a:srgbClr val="00823B"/>
                </a:solidFill>
                <a:latin typeface="Avenir Next LT Pro" panose="020B050402020202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7EB11-9611-5648-4E4C-F08E5420EFBB}"/>
              </a:ext>
            </a:extLst>
          </p:cNvPr>
          <p:cNvSpPr txBox="1"/>
          <p:nvPr/>
        </p:nvSpPr>
        <p:spPr>
          <a:xfrm>
            <a:off x="7805111" y="5487785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00823B"/>
                </a:solidFill>
                <a:effectLst/>
                <a:latin typeface="Avenir Next LT Pro" panose="020B0504020202020204" pitchFamily="34" charset="0"/>
              </a:rPr>
              <a:t>⇧ 5</a:t>
            </a:r>
            <a:endParaRPr lang="en-US" b="1" dirty="0">
              <a:solidFill>
                <a:srgbClr val="00823B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1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0D3B3-8E71-1DFD-55D7-3420DD0A3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9930D61D-5CA7-AC55-49A3-8041E63F1561}"/>
              </a:ext>
            </a:extLst>
          </p:cNvPr>
          <p:cNvSpPr/>
          <p:nvPr/>
        </p:nvSpPr>
        <p:spPr>
          <a:xfrm>
            <a:off x="2059619" y="1500305"/>
            <a:ext cx="8076234" cy="426057"/>
          </a:xfrm>
          <a:prstGeom prst="parallelogram">
            <a:avLst>
              <a:gd name="adj" fmla="val 35042"/>
            </a:avLst>
          </a:prstGeom>
          <a:solidFill>
            <a:srgbClr val="B03335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F7AC0-4B75-F15B-E9C6-F8ECD0B8A262}"/>
              </a:ext>
            </a:extLst>
          </p:cNvPr>
          <p:cNvSpPr/>
          <p:nvPr/>
        </p:nvSpPr>
        <p:spPr>
          <a:xfrm>
            <a:off x="-1" y="-56147"/>
            <a:ext cx="12192000" cy="3049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1">
            <a:extLst>
              <a:ext uri="{FF2B5EF4-FFF2-40B4-BE49-F238E27FC236}">
                <a16:creationId xmlns:a16="http://schemas.microsoft.com/office/drawing/2014/main" id="{DC1FA847-D6B9-F868-9854-D854985B1DC3}"/>
              </a:ext>
            </a:extLst>
          </p:cNvPr>
          <p:cNvSpPr/>
          <p:nvPr/>
        </p:nvSpPr>
        <p:spPr>
          <a:xfrm rot="4890839">
            <a:off x="5094626" y="-3051245"/>
            <a:ext cx="2002743" cy="12111430"/>
          </a:xfrm>
          <a:custGeom>
            <a:avLst/>
            <a:gdLst>
              <a:gd name="connsiteX0" fmla="*/ 0 w 2090380"/>
              <a:gd name="connsiteY0" fmla="*/ 12694723 h 12694723"/>
              <a:gd name="connsiteX1" fmla="*/ 1901305 w 2090380"/>
              <a:gd name="connsiteY1" fmla="*/ 0 h 12694723"/>
              <a:gd name="connsiteX2" fmla="*/ 2090380 w 2090380"/>
              <a:gd name="connsiteY2" fmla="*/ 0 h 12694723"/>
              <a:gd name="connsiteX3" fmla="*/ 189075 w 2090380"/>
              <a:gd name="connsiteY3" fmla="*/ 12694723 h 12694723"/>
              <a:gd name="connsiteX4" fmla="*/ 0 w 2090380"/>
              <a:gd name="connsiteY4" fmla="*/ 12694723 h 12694723"/>
              <a:gd name="connsiteX0" fmla="*/ 0 w 2047722"/>
              <a:gd name="connsiteY0" fmla="*/ 12694723 h 12694723"/>
              <a:gd name="connsiteX1" fmla="*/ 1901305 w 2047722"/>
              <a:gd name="connsiteY1" fmla="*/ 0 h 12694723"/>
              <a:gd name="connsiteX2" fmla="*/ 2047722 w 2047722"/>
              <a:gd name="connsiteY2" fmla="*/ 348502 h 12694723"/>
              <a:gd name="connsiteX3" fmla="*/ 189075 w 2047722"/>
              <a:gd name="connsiteY3" fmla="*/ 12694723 h 12694723"/>
              <a:gd name="connsiteX4" fmla="*/ 0 w 2047722"/>
              <a:gd name="connsiteY4" fmla="*/ 12694723 h 12694723"/>
              <a:gd name="connsiteX0" fmla="*/ 0 w 2047722"/>
              <a:gd name="connsiteY0" fmla="*/ 12402395 h 12402395"/>
              <a:gd name="connsiteX1" fmla="*/ 1857689 w 2047722"/>
              <a:gd name="connsiteY1" fmla="*/ 0 h 12402395"/>
              <a:gd name="connsiteX2" fmla="*/ 2047722 w 2047722"/>
              <a:gd name="connsiteY2" fmla="*/ 56174 h 12402395"/>
              <a:gd name="connsiteX3" fmla="*/ 189075 w 2047722"/>
              <a:gd name="connsiteY3" fmla="*/ 12402395 h 12402395"/>
              <a:gd name="connsiteX4" fmla="*/ 0 w 2047722"/>
              <a:gd name="connsiteY4" fmla="*/ 12402395 h 12402395"/>
              <a:gd name="connsiteX0" fmla="*/ 0 w 2049085"/>
              <a:gd name="connsiteY0" fmla="*/ 12402395 h 12402395"/>
              <a:gd name="connsiteX1" fmla="*/ 1857689 w 2049085"/>
              <a:gd name="connsiteY1" fmla="*/ 0 h 12402395"/>
              <a:gd name="connsiteX2" fmla="*/ 2049085 w 2049085"/>
              <a:gd name="connsiteY2" fmla="*/ 47039 h 12402395"/>
              <a:gd name="connsiteX3" fmla="*/ 189075 w 2049085"/>
              <a:gd name="connsiteY3" fmla="*/ 12402395 h 12402395"/>
              <a:gd name="connsiteX4" fmla="*/ 0 w 2049085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189075 w 2051811"/>
              <a:gd name="connsiteY3" fmla="*/ 12402395 h 12402395"/>
              <a:gd name="connsiteX4" fmla="*/ 0 w 2051811"/>
              <a:gd name="connsiteY4" fmla="*/ 12402395 h 12402395"/>
              <a:gd name="connsiteX0" fmla="*/ 0 w 2051811"/>
              <a:gd name="connsiteY0" fmla="*/ 12402395 h 12402395"/>
              <a:gd name="connsiteX1" fmla="*/ 1857689 w 2051811"/>
              <a:gd name="connsiteY1" fmla="*/ 0 h 12402395"/>
              <a:gd name="connsiteX2" fmla="*/ 2051811 w 2051811"/>
              <a:gd name="connsiteY2" fmla="*/ 28768 h 12402395"/>
              <a:gd name="connsiteX3" fmla="*/ 241825 w 2051811"/>
              <a:gd name="connsiteY3" fmla="*/ 12111430 h 12402395"/>
              <a:gd name="connsiteX4" fmla="*/ 0 w 2051811"/>
              <a:gd name="connsiteY4" fmla="*/ 12402395 h 12402395"/>
              <a:gd name="connsiteX0" fmla="*/ 0 w 2001380"/>
              <a:gd name="connsiteY0" fmla="*/ 12064391 h 12111430"/>
              <a:gd name="connsiteX1" fmla="*/ 1807258 w 2001380"/>
              <a:gd name="connsiteY1" fmla="*/ 0 h 12111430"/>
              <a:gd name="connsiteX2" fmla="*/ 2001380 w 2001380"/>
              <a:gd name="connsiteY2" fmla="*/ 28768 h 12111430"/>
              <a:gd name="connsiteX3" fmla="*/ 191394 w 2001380"/>
              <a:gd name="connsiteY3" fmla="*/ 12111430 h 12111430"/>
              <a:gd name="connsiteX4" fmla="*/ 0 w 2001380"/>
              <a:gd name="connsiteY4" fmla="*/ 12064391 h 12111430"/>
              <a:gd name="connsiteX0" fmla="*/ 0 w 2002743"/>
              <a:gd name="connsiteY0" fmla="*/ 12073526 h 12111430"/>
              <a:gd name="connsiteX1" fmla="*/ 1808621 w 2002743"/>
              <a:gd name="connsiteY1" fmla="*/ 0 h 12111430"/>
              <a:gd name="connsiteX2" fmla="*/ 2002743 w 2002743"/>
              <a:gd name="connsiteY2" fmla="*/ 28768 h 12111430"/>
              <a:gd name="connsiteX3" fmla="*/ 192757 w 2002743"/>
              <a:gd name="connsiteY3" fmla="*/ 12111430 h 12111430"/>
              <a:gd name="connsiteX4" fmla="*/ 0 w 2002743"/>
              <a:gd name="connsiteY4" fmla="*/ 12073526 h 121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743" h="12111430">
                <a:moveTo>
                  <a:pt x="0" y="12073526"/>
                </a:moveTo>
                <a:lnTo>
                  <a:pt x="1808621" y="0"/>
                </a:lnTo>
                <a:lnTo>
                  <a:pt x="2002743" y="28768"/>
                </a:lnTo>
                <a:lnTo>
                  <a:pt x="192757" y="12111430"/>
                </a:lnTo>
                <a:lnTo>
                  <a:pt x="0" y="12073526"/>
                </a:lnTo>
                <a:close/>
              </a:path>
            </a:pathLst>
          </a:cu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341983-B08D-8292-D3FF-30A5EE6458DF}"/>
              </a:ext>
            </a:extLst>
          </p:cNvPr>
          <p:cNvSpPr/>
          <p:nvPr/>
        </p:nvSpPr>
        <p:spPr>
          <a:xfrm>
            <a:off x="-3" y="6825726"/>
            <a:ext cx="12192000" cy="66792"/>
          </a:xfrm>
          <a:prstGeom prst="rect">
            <a:avLst/>
          </a:prstGeom>
          <a:solidFill>
            <a:srgbClr val="B033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310FA01-63A1-C039-0BDF-5886732D7229}"/>
              </a:ext>
            </a:extLst>
          </p:cNvPr>
          <p:cNvSpPr txBox="1">
            <a:spLocks/>
          </p:cNvSpPr>
          <p:nvPr/>
        </p:nvSpPr>
        <p:spPr>
          <a:xfrm>
            <a:off x="7502473" y="271525"/>
            <a:ext cx="2633380" cy="62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venir Next LT Pro Demi" panose="020B0704020202020204" pitchFamily="34" charset="0"/>
              </a:rPr>
              <a:t>Average: 11.3%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C89B2FE-6423-CAD4-8140-73BE50C36188}"/>
              </a:ext>
            </a:extLst>
          </p:cNvPr>
          <p:cNvSpPr txBox="1">
            <a:spLocks/>
          </p:cNvSpPr>
          <p:nvPr/>
        </p:nvSpPr>
        <p:spPr>
          <a:xfrm>
            <a:off x="239269" y="128663"/>
            <a:ext cx="11713456" cy="114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ACTIVE </a:t>
            </a:r>
            <a:r>
              <a:rPr lang="en-US" sz="3900" b="1" dirty="0">
                <a:ln w="12700">
                  <a:noFill/>
                </a:ln>
                <a:solidFill>
                  <a:srgbClr val="B033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BRIDGE</a:t>
            </a:r>
            <a:r>
              <a:rPr lang="en-US" sz="3900" dirty="0">
                <a:ln w="12700">
                  <a:noFill/>
                </a:ln>
                <a:latin typeface="Avenir Next LT Pro" panose="020B0504020202020204" pitchFamily="34" charset="0"/>
              </a:rPr>
              <a:t> COUNTY RATE VOLATILITY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B5C0651D-DAD7-35AF-E48D-B732C3254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241473"/>
              </p:ext>
            </p:extLst>
          </p:nvPr>
        </p:nvGraphicFramePr>
        <p:xfrm>
          <a:off x="591667" y="1297578"/>
          <a:ext cx="11008659" cy="54317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6420">
                  <a:extLst>
                    <a:ext uri="{9D8B030D-6E8A-4147-A177-3AD203B41FA5}">
                      <a16:colId xmlns:a16="http://schemas.microsoft.com/office/drawing/2014/main" val="384965754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152988652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679299918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987828759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188096304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3977479443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1435276580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027503873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4081470672"/>
                    </a:ext>
                  </a:extLst>
                </a:gridCol>
                <a:gridCol w="1062471">
                  <a:extLst>
                    <a:ext uri="{9D8B030D-6E8A-4147-A177-3AD203B41FA5}">
                      <a16:colId xmlns:a16="http://schemas.microsoft.com/office/drawing/2014/main" val="2614565643"/>
                    </a:ext>
                  </a:extLst>
                </a:gridCol>
              </a:tblGrid>
              <a:tr h="44114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COUNTY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30252"/>
                  </a:ext>
                </a:extLst>
              </a:tr>
              <a:tr h="44114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Int. Rate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Loan Amount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 of Loans</a:t>
                      </a:r>
                    </a:p>
                  </a:txBody>
                  <a:tcPr anchor="ctr">
                    <a:solidFill>
                      <a:srgbClr val="B03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33697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Los Angeles, 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10.47%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$1,266,232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10.20%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$1,185,322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$1,370,306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0926479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San Diego, 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9.88%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$1,005,199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9.60%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$1,189,632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9.80%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$1,152,662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974833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Cook, 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$557,132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$499,090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10.29%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$591,682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510101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Miami-Dade, FL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$1,263,518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$1,245,253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9.59%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$1,284,251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2565349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Dallas, TX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10.52%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$648,786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10.57%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$678,816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10.13%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$777,582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7294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Harris, TX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9.76%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$754,358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9.78%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$470,039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9.88%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$624,867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38092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Bexar, TX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9.78%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$300,209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9.80%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$242,532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10.05%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$413,958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677566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Orange, 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$1,240,237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$957,984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10.05%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$1,565,728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2306413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Philadelphia, PA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10.68%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$226,320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10.26%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$281,203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10.24%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$332,150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73862"/>
                  </a:ext>
                </a:extLst>
              </a:tr>
              <a:tr h="4411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Pinellas, FL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9.61%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$714,540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9.72%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$527,270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9.95%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effectLst/>
                          <a:latin typeface="Aptos Narrow" panose="020B0004020202020204" pitchFamily="34" charset="0"/>
                        </a:rPr>
                        <a:t>$503,046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70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62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83AC05DA64DA4582A16C0DEBBD7DCF" ma:contentTypeVersion="18" ma:contentTypeDescription="Create a new document." ma:contentTypeScope="" ma:versionID="47e877f7ea1fd5b162af8b61bdcca9e6">
  <xsd:schema xmlns:xsd="http://www.w3.org/2001/XMLSchema" xmlns:xs="http://www.w3.org/2001/XMLSchema" xmlns:p="http://schemas.microsoft.com/office/2006/metadata/properties" xmlns:ns2="11b05b45-919c-4364-b8a3-4b1ae130e561" xmlns:ns3="f2f640f4-42ee-4b1c-a5de-5c14d64a4b89" targetNamespace="http://schemas.microsoft.com/office/2006/metadata/properties" ma:root="true" ma:fieldsID="34fa9b5acd3114ed1ef2af62fdc48726" ns2:_="" ns3:_="">
    <xsd:import namespace="11b05b45-919c-4364-b8a3-4b1ae130e561"/>
    <xsd:import namespace="f2f640f4-42ee-4b1c-a5de-5c14d64a4b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05b45-919c-4364-b8a3-4b1ae130e5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a3322ef-0b77-4e75-87b5-a10255bb05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640f4-42ee-4b1c-a5de-5c14d64a4b8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fa5665-e18e-41c6-b36c-8d8095059588}" ma:internalName="TaxCatchAll" ma:showField="CatchAllData" ma:web="f2f640f4-42ee-4b1c-a5de-5c14d64a4b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f640f4-42ee-4b1c-a5de-5c14d64a4b89" xsi:nil="true"/>
    <lcf76f155ced4ddcb4097134ff3c332f xmlns="11b05b45-919c-4364-b8a3-4b1ae130e5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892DB3-3452-49DC-9DB2-672401E9955B}"/>
</file>

<file path=customXml/itemProps2.xml><?xml version="1.0" encoding="utf-8"?>
<ds:datastoreItem xmlns:ds="http://schemas.openxmlformats.org/officeDocument/2006/customXml" ds:itemID="{E95A8FDA-45E8-4A47-B6DA-977B3F4D0758}"/>
</file>

<file path=customXml/itemProps3.xml><?xml version="1.0" encoding="utf-8"?>
<ds:datastoreItem xmlns:ds="http://schemas.openxmlformats.org/officeDocument/2006/customXml" ds:itemID="{41C33AEB-8E17-4BAA-AC23-99ECDC17FF6A}"/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2589</Words>
  <Application>Microsoft Office PowerPoint</Application>
  <PresentationFormat>Widescreen</PresentationFormat>
  <Paragraphs>1284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Aptos Narrow</vt:lpstr>
      <vt:lpstr>Arial</vt:lpstr>
      <vt:lpstr>Avenir Next LT Pro</vt:lpstr>
      <vt:lpstr>Avenir Next LT Pro Demi</vt:lpstr>
      <vt:lpstr>Azo Sans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 OF THE  INDUSTRY</dc:title>
  <dc:creator>Dani L'Heureux</dc:creator>
  <cp:lastModifiedBy>Nema Daghbandan</cp:lastModifiedBy>
  <cp:revision>129</cp:revision>
  <dcterms:created xsi:type="dcterms:W3CDTF">2023-10-06T23:16:50Z</dcterms:created>
  <dcterms:modified xsi:type="dcterms:W3CDTF">2026-05-12T15:51:56Z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0x0101009383AC05DA64DA4582A16C0DEBBD7DCF</vt:lpwstr>
  </property>
</Properties>
</file>