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drawings/drawing2.xml" ContentType="application/vnd.openxmlformats-officedocument.drawingml.chartshapes+xml"/>
  <Override PartName="/ppt/drawings/drawing3.xml" ContentType="application/vnd.openxmlformats-officedocument.drawingml.chartshapes+xml"/>
  <Override PartName="/ppt/drawings/drawing1.xml" ContentType="application/vnd.openxmlformats-officedocument.drawingml.chartshap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style7.xml" ContentType="application/vnd.ms-office.chart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olors7.xml" ContentType="application/vnd.ms-office.chartcolorstyle+xml"/>
  <Override PartName="/ppt/authors.xml" ContentType="application/vnd.ms-powerpoint.authors+xml"/>
  <Override PartName="/ppt/charts/style6.xml" ContentType="application/vnd.ms-office.chartstyle+xml"/>
  <Override PartName="/ppt/charts/chart7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colors6.xml" ContentType="application/vnd.ms-office.chartcolorstyle+xml"/>
  <Override PartName="/ppt/charts/style9.xml" ContentType="application/vnd.ms-office.chartstyle+xml"/>
  <Override PartName="/ppt/charts/colors9.xml" ContentType="application/vnd.ms-office.chartcolorstyle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8.xml" ContentType="application/vnd.openxmlformats-officedocument.drawingml.chart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77" r:id="rId3"/>
    <p:sldId id="258" r:id="rId4"/>
    <p:sldId id="291" r:id="rId5"/>
    <p:sldId id="262" r:id="rId6"/>
    <p:sldId id="266" r:id="rId7"/>
    <p:sldId id="269" r:id="rId8"/>
    <p:sldId id="276" r:id="rId9"/>
    <p:sldId id="273" r:id="rId10"/>
    <p:sldId id="285" r:id="rId11"/>
    <p:sldId id="286" r:id="rId12"/>
    <p:sldId id="287" r:id="rId13"/>
    <p:sldId id="279" r:id="rId14"/>
    <p:sldId id="294" r:id="rId15"/>
    <p:sldId id="260" r:id="rId16"/>
    <p:sldId id="264" r:id="rId17"/>
    <p:sldId id="267" r:id="rId18"/>
    <p:sldId id="292" r:id="rId19"/>
    <p:sldId id="270" r:id="rId20"/>
    <p:sldId id="272" r:id="rId21"/>
    <p:sldId id="281" r:id="rId22"/>
    <p:sldId id="288" r:id="rId23"/>
    <p:sldId id="289" r:id="rId24"/>
    <p:sldId id="290" r:id="rId25"/>
    <p:sldId id="280" r:id="rId26"/>
    <p:sldId id="295" r:id="rId27"/>
    <p:sldId id="29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785F40C-6A93-DAE7-406C-258BBAF49FBB}" name="Nick Baker" initials="NB" userId="S::nick@lightningdocs.ai::0cccc867-09e4-4361-8ffc-e2ee9a43cd26" providerId="AD"/>
  <p188:author id="{833CCC50-9F40-162A-2FB1-CA98EFE0015E}" name="Nema Daghbandan" initials="ND" userId="S::nema@lightningdocs.ai::ecffac68-dfd9-4de0-9ede-6b94aab962e5" providerId="AD"/>
  <p188:author id="{4C81AC62-BA50-A442-A2CA-0A4F6DBD00AA}" name="Nick Baker" initials="NB" userId="S::n.baker@lightningdocs.com::0cccc867-09e4-4361-8ffc-e2ee9a43cd26" providerId="AD"/>
  <p188:author id="{1393416E-49C9-C4E0-44BB-3D19A60BA983}" name="Audie Munoz" initials="AM" userId="S::a.munoz@lightningdocs.com::b1a2c7f3-3c1d-4e47-9936-a57762656b75" providerId="AD"/>
  <p188:author id="{5B33B98F-360B-A5FD-5E0F-B801C9B5739A}" name="Esther Huang" initials="EH" userId="S::esther@lightningdocs.ai::1e816769-fce4-489f-94dc-f315299e3c1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B63D"/>
    <a:srgbClr val="B03335"/>
    <a:srgbClr val="00B051"/>
    <a:srgbClr val="4C88A4"/>
    <a:srgbClr val="006600"/>
    <a:srgbClr val="990033"/>
    <a:srgbClr val="BFBFBF"/>
    <a:srgbClr val="002060"/>
    <a:srgbClr val="F37825"/>
    <a:srgbClr val="F482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6" autoAdjust="0"/>
    <p:restoredTop sz="94660"/>
  </p:normalViewPr>
  <p:slideViewPr>
    <p:cSldViewPr snapToGrid="0">
      <p:cViewPr varScale="1">
        <p:scale>
          <a:sx n="60" d="100"/>
          <a:sy n="60" d="100"/>
        </p:scale>
        <p:origin x="7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35" Type="http://schemas.openxmlformats.org/officeDocument/2006/relationships/customXml" Target="../customXml/item2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sz="1100" dirty="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 w="9525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srgbClr val="B03335">
                  <a:alpha val="40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1.2737538800599246E-2"/>
                  <c:y val="6.393786246663714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106-4743-AFEC-C91F1D4A074B}"/>
                </c:ext>
              </c:extLst>
            </c:dLbl>
            <c:dLbl>
              <c:idx val="1"/>
              <c:layout>
                <c:manualLayout>
                  <c:x val="-6.7757895173109249E-3"/>
                  <c:y val="-1.73527027469808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106-4743-AFEC-C91F1D4A074B}"/>
                </c:ext>
              </c:extLst>
            </c:dLbl>
            <c:dLbl>
              <c:idx val="2"/>
              <c:layout>
                <c:manualLayout>
                  <c:x val="-6.078014328990613E-3"/>
                  <c:y val="2.993714848896340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5F-42C1-91C1-A65DF73EF1DE}"/>
                </c:ext>
              </c:extLst>
            </c:dLbl>
            <c:dLbl>
              <c:idx val="3"/>
              <c:layout>
                <c:manualLayout>
                  <c:x val="-7.2936171947886822E-3"/>
                  <c:y val="5.987429697792736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5F-42C1-91C1-A65DF73EF1DE}"/>
                </c:ext>
              </c:extLst>
            </c:dLbl>
            <c:dLbl>
              <c:idx val="4"/>
              <c:layout>
                <c:manualLayout>
                  <c:x val="-1.4587234389577408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5F-42C1-91C1-A65DF73EF1DE}"/>
                </c:ext>
              </c:extLst>
            </c:dLbl>
            <c:dLbl>
              <c:idx val="5"/>
              <c:layout>
                <c:manualLayout>
                  <c:x val="-1.4587234389577364E-2"/>
                  <c:y val="-2.993714848896368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13E-4840-B770-447F3A3F7416}"/>
                </c:ext>
              </c:extLst>
            </c:dLbl>
            <c:dLbl>
              <c:idx val="6"/>
              <c:layout>
                <c:manualLayout>
                  <c:x val="-1.0940425792183022E-2"/>
                  <c:y val="-5.987429697792736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13E-4840-B770-447F3A3F74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dk1"/>
                    </a:solidFill>
                    <a:latin typeface="Avenir Next LT Pro Demi" panose="020B07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2037</c:v>
                </c:pt>
                <c:pt idx="1">
                  <c:v>2130</c:v>
                </c:pt>
                <c:pt idx="2">
                  <c:v>2414</c:v>
                </c:pt>
                <c:pt idx="3">
                  <c:v>2534</c:v>
                </c:pt>
                <c:pt idx="4">
                  <c:v>2448</c:v>
                </c:pt>
                <c:pt idx="5">
                  <c:v>2292</c:v>
                </c:pt>
                <c:pt idx="6">
                  <c:v>2410</c:v>
                </c:pt>
                <c:pt idx="7">
                  <c:v>2367</c:v>
                </c:pt>
                <c:pt idx="8">
                  <c:v>2317</c:v>
                </c:pt>
                <c:pt idx="9">
                  <c:v>2441</c:v>
                </c:pt>
                <c:pt idx="10">
                  <c:v>1986</c:v>
                </c:pt>
                <c:pt idx="11">
                  <c:v>2489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106-4743-AFEC-C91F1D4A074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F37825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F37825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9106-4743-AFEC-C91F1D4A074B}"/>
              </c:ext>
            </c:extLst>
          </c:dPt>
          <c:dLbls>
            <c:dLbl>
              <c:idx val="0"/>
              <c:layout>
                <c:manualLayout>
                  <c:x val="8.5092679189673493E-3"/>
                  <c:y val="2.993832711685694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dk1"/>
                      </a:solidFill>
                      <a:latin typeface="Avenir Next LT Pro Demi" panose="020B07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8052657988357482E-2"/>
                      <c:h val="6.26180742268238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9106-4743-AFEC-C91F1D4A074B}"/>
                </c:ext>
              </c:extLst>
            </c:dLbl>
            <c:dLbl>
              <c:idx val="1"/>
              <c:layout>
                <c:manualLayout>
                  <c:x val="0"/>
                  <c:y val="-1.197485939558547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dk1"/>
                      </a:solidFill>
                      <a:latin typeface="Avenir Next LT Pro Demi" panose="020B07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5818801471734361E-2"/>
                      <c:h val="8.38356654141517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106-4743-AFEC-C91F1D4A074B}"/>
                </c:ext>
              </c:extLst>
            </c:dLbl>
            <c:dLbl>
              <c:idx val="2"/>
              <c:layout>
                <c:manualLayout>
                  <c:x val="1.215602865798069E-3"/>
                  <c:y val="2.095600394227457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dk1"/>
                      </a:solidFill>
                      <a:latin typeface="Avenir Next LT Pro Demi" panose="020B07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218241269038532E-2"/>
                      <c:h val="7.853128924115887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9106-4743-AFEC-C91F1D4A074B}"/>
                </c:ext>
              </c:extLst>
            </c:dLbl>
            <c:dLbl>
              <c:idx val="3"/>
              <c:layout>
                <c:manualLayout>
                  <c:x val="2.4312057315962273E-3"/>
                  <c:y val="8.981144546689091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dk1"/>
                      </a:solidFill>
                      <a:latin typeface="Avenir Next LT Pro Demi" panose="020B07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286215075328823E-2"/>
                      <c:h val="6.52703488086767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9106-4743-AFEC-C91F1D4A07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/>
                    </a:solidFill>
                    <a:latin typeface="Avenir Next LT Pro Demi" panose="020B07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2054</c:v>
                </c:pt>
                <c:pt idx="1">
                  <c:v>2334</c:v>
                </c:pt>
                <c:pt idx="2">
                  <c:v>2639</c:v>
                </c:pt>
                <c:pt idx="3">
                  <c:v>2680</c:v>
                </c:pt>
                <c:pt idx="4">
                  <c:v>2562</c:v>
                </c:pt>
                <c:pt idx="5">
                  <c:v>2898</c:v>
                </c:pt>
                <c:pt idx="6">
                  <c:v>2621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106-4743-AFEC-C91F1D4A074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29"/>
        <c:axId val="1900677983"/>
        <c:axId val="1900676319"/>
      </c:barChart>
      <c:catAx>
        <c:axId val="19006779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900676319"/>
        <c:crosses val="autoZero"/>
        <c:auto val="1"/>
        <c:lblAlgn val="ctr"/>
        <c:lblOffset val="100"/>
        <c:noMultiLvlLbl val="1"/>
      </c:catAx>
      <c:valAx>
        <c:axId val="19006763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900677983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accent1">
          <a:shade val="15000"/>
        </a:schemeClr>
      </a:solidFill>
      <a:prstDash val="solid"/>
      <a:miter lim="800000"/>
    </a:ln>
    <a:effectLst>
      <a:outerShdw blurRad="50800" dist="38100" dir="2700000" algn="tl" rotWithShape="0">
        <a:prstClr val="black">
          <a:alpha val="40000"/>
        </a:prstClr>
      </a:outerShdw>
      <a:softEdge rad="12700"/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sz="110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9110296542751771E-2"/>
          <c:y val="9.1836601714439067E-2"/>
          <c:w val="0.92088970345724819"/>
          <c:h val="0.75599746202092688"/>
        </c:manualLayout>
      </c:layou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DSCR</c:v>
                </c:pt>
              </c:strCache>
            </c:strRef>
          </c:tx>
          <c:spPr>
            <a:ln w="34925" cap="rnd">
              <a:solidFill>
                <a:srgbClr val="4C88A4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4C88A4"/>
              </a:solidFill>
              <a:ln w="9525">
                <a:noFill/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4C88A4"/>
                    </a:solidFill>
                    <a:latin typeface="Avenir Next LT Pro Demi" panose="020B07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Sheet1!$A$2:$A$14</c:f>
              <c:numCache>
                <c:formatCode>[$-409]mmm\-yy;@</c:formatCode>
                <c:ptCount val="13"/>
                <c:pt idx="0">
                  <c:v>45863</c:v>
                </c:pt>
                <c:pt idx="1">
                  <c:v>45894</c:v>
                </c:pt>
                <c:pt idx="2">
                  <c:v>45925</c:v>
                </c:pt>
                <c:pt idx="3">
                  <c:v>45955</c:v>
                </c:pt>
                <c:pt idx="4">
                  <c:v>45986</c:v>
                </c:pt>
                <c:pt idx="5">
                  <c:v>46016</c:v>
                </c:pt>
                <c:pt idx="6">
                  <c:v>46048</c:v>
                </c:pt>
                <c:pt idx="7">
                  <c:v>46079</c:v>
                </c:pt>
                <c:pt idx="8" formatCode="d\-mmm">
                  <c:v>46107</c:v>
                </c:pt>
                <c:pt idx="9">
                  <c:v>46113</c:v>
                </c:pt>
                <c:pt idx="10">
                  <c:v>46168</c:v>
                </c:pt>
                <c:pt idx="11">
                  <c:v>46199</c:v>
                </c:pt>
                <c:pt idx="12">
                  <c:v>46229</c:v>
                </c:pt>
              </c:numCache>
            </c:numRef>
          </c:cat>
          <c:val>
            <c:numRef>
              <c:f>Sheet1!$C$2:$C$14</c:f>
              <c:numCache>
                <c:formatCode>0.00%</c:formatCode>
                <c:ptCount val="13"/>
                <c:pt idx="0">
                  <c:v>7.6100000000000001E-2</c:v>
                </c:pt>
                <c:pt idx="1">
                  <c:v>7.4800000000000005E-2</c:v>
                </c:pt>
                <c:pt idx="2">
                  <c:v>7.3800000000000004E-2</c:v>
                </c:pt>
                <c:pt idx="3">
                  <c:v>7.2400000000000006E-2</c:v>
                </c:pt>
                <c:pt idx="4">
                  <c:v>7.17E-2</c:v>
                </c:pt>
                <c:pt idx="5">
                  <c:v>7.0999999999999994E-2</c:v>
                </c:pt>
                <c:pt idx="6">
                  <c:v>7.0400000000000004E-2</c:v>
                </c:pt>
                <c:pt idx="7">
                  <c:v>7.0099999999999996E-2</c:v>
                </c:pt>
                <c:pt idx="8">
                  <c:v>6.9400000000000003E-2</c:v>
                </c:pt>
                <c:pt idx="9">
                  <c:v>7.0800000000000002E-2</c:v>
                </c:pt>
                <c:pt idx="10">
                  <c:v>7.1099999999999997E-2</c:v>
                </c:pt>
                <c:pt idx="11">
                  <c:v>7.1800000000000003E-2</c:v>
                </c:pt>
                <c:pt idx="12">
                  <c:v>7.1599999999999997E-2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E5B-49AF-A66D-83C4DDA0EF7A}"/>
            </c:ext>
          </c:extLst>
        </c:ser>
        <c:ser>
          <c:idx val="0"/>
          <c:order val="0"/>
          <c:tx>
            <c:strRef>
              <c:f>Sheet1!$B$1</c:f>
              <c:strCache>
                <c:ptCount val="1"/>
                <c:pt idx="0">
                  <c:v>Bridge</c:v>
                </c:pt>
              </c:strCache>
            </c:strRef>
          </c:tx>
          <c:spPr>
            <a:ln w="38100" cap="rnd">
              <a:solidFill>
                <a:srgbClr val="990033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990033"/>
              </a:solidFill>
              <a:ln w="9525">
                <a:noFill/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990033"/>
                    </a:solidFill>
                    <a:latin typeface="Avenir Next LT Pro Demi" panose="020B07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Sheet1!$A$2:$A$14</c:f>
              <c:numCache>
                <c:formatCode>[$-409]mmm\-yy;@</c:formatCode>
                <c:ptCount val="13"/>
                <c:pt idx="0">
                  <c:v>45863</c:v>
                </c:pt>
                <c:pt idx="1">
                  <c:v>45894</c:v>
                </c:pt>
                <c:pt idx="2">
                  <c:v>45925</c:v>
                </c:pt>
                <c:pt idx="3">
                  <c:v>45955</c:v>
                </c:pt>
                <c:pt idx="4">
                  <c:v>45986</c:v>
                </c:pt>
                <c:pt idx="5">
                  <c:v>46016</c:v>
                </c:pt>
                <c:pt idx="6">
                  <c:v>46048</c:v>
                </c:pt>
                <c:pt idx="7">
                  <c:v>46079</c:v>
                </c:pt>
                <c:pt idx="8" formatCode="d\-mmm">
                  <c:v>46107</c:v>
                </c:pt>
                <c:pt idx="9">
                  <c:v>46113</c:v>
                </c:pt>
                <c:pt idx="10">
                  <c:v>46168</c:v>
                </c:pt>
                <c:pt idx="11">
                  <c:v>46199</c:v>
                </c:pt>
                <c:pt idx="12">
                  <c:v>46229</c:v>
                </c:pt>
              </c:numCache>
            </c:numRef>
          </c:cat>
          <c:val>
            <c:numRef>
              <c:f>Sheet1!$B$2:$B$14</c:f>
              <c:numCache>
                <c:formatCode>0.00%</c:formatCode>
                <c:ptCount val="13"/>
                <c:pt idx="0">
                  <c:v>0.1052</c:v>
                </c:pt>
                <c:pt idx="1">
                  <c:v>0.1043</c:v>
                </c:pt>
                <c:pt idx="2">
                  <c:v>0.1043</c:v>
                </c:pt>
                <c:pt idx="3">
                  <c:v>0.1041</c:v>
                </c:pt>
                <c:pt idx="4">
                  <c:v>0.10349999999999999</c:v>
                </c:pt>
                <c:pt idx="5">
                  <c:v>0.1028</c:v>
                </c:pt>
                <c:pt idx="6">
                  <c:v>0.1027</c:v>
                </c:pt>
                <c:pt idx="7">
                  <c:v>0.10100000000000001</c:v>
                </c:pt>
                <c:pt idx="8">
                  <c:v>0.1012</c:v>
                </c:pt>
                <c:pt idx="9">
                  <c:v>0.10100000000000001</c:v>
                </c:pt>
                <c:pt idx="10">
                  <c:v>0.10100000000000001</c:v>
                </c:pt>
                <c:pt idx="11">
                  <c:v>0.1007</c:v>
                </c:pt>
                <c:pt idx="12">
                  <c:v>9.9900000000000003E-2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E5B-49AF-A66D-83C4DDA0EF7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Consumer Mortgage</c:v>
                </c:pt>
              </c:strCache>
            </c:strRef>
          </c:tx>
          <c:spPr>
            <a:ln w="34925" cap="rnd">
              <a:solidFill>
                <a:srgbClr val="00B051"/>
              </a:solidFill>
              <a:round/>
            </a:ln>
            <a:effectLst>
              <a:outerShdw blurRad="57150" dist="19050" dir="5400000" algn="ctr" rotWithShape="0">
                <a:srgbClr val="000000">
                  <a:alpha val="0"/>
                </a:srgbClr>
              </a:outerShdw>
            </a:effectLst>
          </c:spPr>
          <c:marker>
            <c:symbol val="circle"/>
            <c:size val="6"/>
            <c:spPr>
              <a:solidFill>
                <a:srgbClr val="00B051"/>
              </a:solidFill>
              <a:ln w="9525">
                <a:noFill/>
                <a:round/>
              </a:ln>
              <a:effectLst>
                <a:outerShdw blurRad="57150" dist="19050" dir="5400000" algn="ctr" rotWithShape="0">
                  <a:srgbClr val="000000">
                    <a:alpha val="0"/>
                  </a:srgbClr>
                </a:outerShdw>
              </a:effectLst>
            </c:spPr>
          </c:marker>
          <c:dLbls>
            <c:dLbl>
              <c:idx val="0"/>
              <c:layout>
                <c:manualLayout>
                  <c:x val="-6.7922574943213576E-3"/>
                  <c:y val="-3.66200813928910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E5B-49AF-A66D-83C4DDA0EF7A}"/>
                </c:ext>
              </c:extLst>
            </c:dLbl>
            <c:dLbl>
              <c:idx val="1"/>
              <c:layout>
                <c:manualLayout>
                  <c:x val="-1.2906444126208916E-2"/>
                  <c:y val="-2.9554709291031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E5B-49AF-A66D-83C4DDA0EF7A}"/>
                </c:ext>
              </c:extLst>
            </c:dLbl>
            <c:dLbl>
              <c:idx val="2"/>
              <c:layout>
                <c:manualLayout>
                  <c:x val="-2.1415096467979549E-2"/>
                  <c:y val="-3.29811032145428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E5B-49AF-A66D-83C4DDA0EF7A}"/>
                </c:ext>
              </c:extLst>
            </c:dLbl>
            <c:dLbl>
              <c:idx val="3"/>
              <c:layout>
                <c:manualLayout>
                  <c:x val="-5.5667343842259525E-4"/>
                  <c:y val="-2.74787548101260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E5B-49AF-A66D-83C4DDA0EF7A}"/>
                </c:ext>
              </c:extLst>
            </c:dLbl>
            <c:dLbl>
              <c:idx val="4"/>
              <c:layout>
                <c:manualLayout>
                  <c:x val="-6.8218906413329223E-3"/>
                  <c:y val="-2.80680448805272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E5B-49AF-A66D-83C4DDA0EF7A}"/>
                </c:ext>
              </c:extLst>
            </c:dLbl>
            <c:dLbl>
              <c:idx val="5"/>
              <c:layout>
                <c:manualLayout>
                  <c:x val="-2.2739635471111406E-3"/>
                  <c:y val="-2.79517751396153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E5B-49AF-A66D-83C4DDA0EF7A}"/>
                </c:ext>
              </c:extLst>
            </c:dLbl>
            <c:dLbl>
              <c:idx val="6"/>
              <c:layout>
                <c:manualLayout>
                  <c:x val="-3.4109453206666277E-3"/>
                  <c:y val="-3.05669279986902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E5B-49AF-A66D-83C4DDA0EF7A}"/>
                </c:ext>
              </c:extLst>
            </c:dLbl>
            <c:dLbl>
              <c:idx val="7"/>
              <c:layout>
                <c:manualLayout>
                  <c:x val="-9.3278163754739966E-3"/>
                  <c:y val="-3.69450665181020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E5B-49AF-A66D-83C4DDA0EF7A}"/>
                </c:ext>
              </c:extLst>
            </c:dLbl>
            <c:dLbl>
              <c:idx val="8"/>
              <c:layout>
                <c:manualLayout>
                  <c:x val="-7.9588724148885754E-3"/>
                  <c:y val="-2.84463796942126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E5B-49AF-A66D-83C4DDA0EF7A}"/>
                </c:ext>
              </c:extLst>
            </c:dLbl>
            <c:dLbl>
              <c:idx val="9"/>
              <c:layout>
                <c:manualLayout>
                  <c:x val="-5.6849088677776022E-3"/>
                  <c:y val="-3.36184487295240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E5B-49AF-A66D-83C4DDA0EF7A}"/>
                </c:ext>
              </c:extLst>
            </c:dLbl>
            <c:dLbl>
              <c:idx val="10"/>
              <c:layout>
                <c:manualLayout>
                  <c:x val="-1.136981773555487E-3"/>
                  <c:y val="-2.58603451765570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E5B-49AF-A66D-83C4DDA0EF7A}"/>
                </c:ext>
              </c:extLst>
            </c:dLbl>
            <c:dLbl>
              <c:idx val="11"/>
              <c:layout>
                <c:manualLayout>
                  <c:x val="0"/>
                  <c:y val="-2.3274310658901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E5B-49AF-A66D-83C4DDA0EF7A}"/>
                </c:ext>
              </c:extLst>
            </c:dLbl>
            <c:dLbl>
              <c:idx val="12"/>
              <c:layout>
                <c:manualLayout>
                  <c:x val="-1.1369817735556538E-3"/>
                  <c:y val="-2.58603451765569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4D4-4127-8D0E-4D3217DCF6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B051"/>
                    </a:solidFill>
                    <a:latin typeface="Avenir Next LT Pro Demi" panose="020B0704020202020204" pitchFamily="34" charset="0"/>
                    <a:ea typeface="+mn-ea"/>
                    <a:cs typeface="Avenir Black" panose="020B0803020203020204" pitchFamily="34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Sheet1!$A$2:$A$14</c:f>
              <c:numCache>
                <c:formatCode>[$-409]mmm\-yy;@</c:formatCode>
                <c:ptCount val="13"/>
                <c:pt idx="0">
                  <c:v>45863</c:v>
                </c:pt>
                <c:pt idx="1">
                  <c:v>45894</c:v>
                </c:pt>
                <c:pt idx="2">
                  <c:v>45925</c:v>
                </c:pt>
                <c:pt idx="3">
                  <c:v>45955</c:v>
                </c:pt>
                <c:pt idx="4">
                  <c:v>45986</c:v>
                </c:pt>
                <c:pt idx="5">
                  <c:v>46016</c:v>
                </c:pt>
                <c:pt idx="6">
                  <c:v>46048</c:v>
                </c:pt>
                <c:pt idx="7">
                  <c:v>46079</c:v>
                </c:pt>
                <c:pt idx="8" formatCode="d\-mmm">
                  <c:v>46107</c:v>
                </c:pt>
                <c:pt idx="9">
                  <c:v>46113</c:v>
                </c:pt>
                <c:pt idx="10">
                  <c:v>46168</c:v>
                </c:pt>
                <c:pt idx="11">
                  <c:v>46199</c:v>
                </c:pt>
                <c:pt idx="12">
                  <c:v>46229</c:v>
                </c:pt>
              </c:numCache>
            </c:numRef>
          </c:cat>
          <c:val>
            <c:numRef>
              <c:f>Sheet1!$D$2:$D$14</c:f>
              <c:numCache>
                <c:formatCode>0.00%</c:formatCode>
                <c:ptCount val="13"/>
                <c:pt idx="0">
                  <c:v>6.7199999999999996E-2</c:v>
                </c:pt>
                <c:pt idx="1">
                  <c:v>6.59E-2</c:v>
                </c:pt>
                <c:pt idx="2">
                  <c:v>6.3500000000000001E-2</c:v>
                </c:pt>
                <c:pt idx="3">
                  <c:v>6.25E-2</c:v>
                </c:pt>
                <c:pt idx="4">
                  <c:v>6.2399999999999997E-2</c:v>
                </c:pt>
                <c:pt idx="5">
                  <c:v>6.1899999999999997E-2</c:v>
                </c:pt>
                <c:pt idx="6">
                  <c:v>6.0999999999999999E-2</c:v>
                </c:pt>
                <c:pt idx="7">
                  <c:v>6.0499999999999998E-2</c:v>
                </c:pt>
                <c:pt idx="8">
                  <c:v>6.1800000000000001E-2</c:v>
                </c:pt>
                <c:pt idx="9">
                  <c:v>6.3299999999999995E-2</c:v>
                </c:pt>
                <c:pt idx="10">
                  <c:v>6.4399999999999999E-2</c:v>
                </c:pt>
                <c:pt idx="11">
                  <c:v>6.4899999999999999E-2</c:v>
                </c:pt>
                <c:pt idx="12">
                  <c:v>6.54E-2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5E5B-49AF-A66D-83C4DDA0EF7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10-Year Treasury</c:v>
                </c:pt>
              </c:strCache>
            </c:strRef>
          </c:tx>
          <c:spPr>
            <a:ln w="34925" cap="rnd">
              <a:solidFill>
                <a:srgbClr val="DEB63D"/>
              </a:solidFill>
              <a:round/>
            </a:ln>
            <a:effectLst>
              <a:outerShdw blurRad="57150" dist="19050" dir="5400000" algn="ctr" rotWithShape="0">
                <a:srgbClr val="000000">
                  <a:alpha val="0"/>
                </a:srgbClr>
              </a:outerShdw>
            </a:effectLst>
          </c:spPr>
          <c:marker>
            <c:symbol val="circle"/>
            <c:size val="6"/>
            <c:spPr>
              <a:solidFill>
                <a:srgbClr val="DEB63D"/>
              </a:solidFill>
              <a:ln w="9525">
                <a:noFill/>
                <a:round/>
              </a:ln>
              <a:effectLst>
                <a:outerShdw blurRad="57150" dist="19050" dir="5400000" algn="ctr" rotWithShape="0">
                  <a:srgbClr val="000000">
                    <a:alpha val="0"/>
                  </a:srgbClr>
                </a:outerShdw>
              </a:effectLst>
            </c:spPr>
          </c:marker>
          <c:dLbls>
            <c:dLbl>
              <c:idx val="0"/>
              <c:layout>
                <c:manualLayout>
                  <c:x val="-2.8375215444617193E-2"/>
                  <c:y val="4.38363394457415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E5B-49AF-A66D-83C4DDA0EF7A}"/>
                </c:ext>
              </c:extLst>
            </c:dLbl>
            <c:dLbl>
              <c:idx val="1"/>
              <c:layout>
                <c:manualLayout>
                  <c:x val="-2.721844839767934E-2"/>
                  <c:y val="3.72358426827644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E5B-49AF-A66D-83C4DDA0EF7A}"/>
                </c:ext>
              </c:extLst>
            </c:dLbl>
            <c:dLbl>
              <c:idx val="2"/>
              <c:layout>
                <c:manualLayout>
                  <c:x val="-2.7178967377038597E-2"/>
                  <c:y val="2.66021501960702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E5B-49AF-A66D-83C4DDA0EF7A}"/>
                </c:ext>
              </c:extLst>
            </c:dLbl>
            <c:dLbl>
              <c:idx val="3"/>
              <c:layout>
                <c:manualLayout>
                  <c:x val="-2.6154519941227892E-2"/>
                  <c:y val="3.2619872881131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E5B-49AF-A66D-83C4DDA0EF7A}"/>
                </c:ext>
              </c:extLst>
            </c:dLbl>
            <c:dLbl>
              <c:idx val="4"/>
              <c:layout>
                <c:manualLayout>
                  <c:x val="-2.9522045091801879E-2"/>
                  <c:y val="3.57389970340016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E5B-49AF-A66D-83C4DDA0EF7A}"/>
                </c:ext>
              </c:extLst>
            </c:dLbl>
            <c:dLbl>
              <c:idx val="5"/>
              <c:layout>
                <c:manualLayout>
                  <c:x val="-2.3876617244665312E-2"/>
                  <c:y val="3.58261484334944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E5B-49AF-A66D-83C4DDA0EF7A}"/>
                </c:ext>
              </c:extLst>
            </c:dLbl>
            <c:dLbl>
              <c:idx val="6"/>
              <c:layout>
                <c:manualLayout>
                  <c:x val="-2.1563172676913468E-2"/>
                  <c:y val="3.38803101775321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5E5B-49AF-A66D-83C4DDA0EF7A}"/>
                </c:ext>
              </c:extLst>
            </c:dLbl>
            <c:dLbl>
              <c:idx val="7"/>
              <c:layout>
                <c:manualLayout>
                  <c:x val="-2.1602653697554253E-2"/>
                  <c:y val="3.6204483247179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5E5B-49AF-A66D-83C4DDA0EF7A}"/>
                </c:ext>
              </c:extLst>
            </c:dLbl>
            <c:dLbl>
              <c:idx val="8"/>
              <c:layout>
                <c:manualLayout>
                  <c:x val="-2.5013599018220881E-2"/>
                  <c:y val="3.87905177648354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5E5B-49AF-A66D-83C4DDA0EF7A}"/>
                </c:ext>
              </c:extLst>
            </c:dLbl>
            <c:dLbl>
              <c:idx val="9"/>
              <c:layout>
                <c:manualLayout>
                  <c:x val="-2.5013599018220881E-2"/>
                  <c:y val="2.84463796942125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5E5B-49AF-A66D-83C4DDA0EF7A}"/>
                </c:ext>
              </c:extLst>
            </c:dLbl>
            <c:dLbl>
              <c:idx val="10"/>
              <c:layout>
                <c:manualLayout>
                  <c:x val="-4.5479270942219482E-3"/>
                  <c:y val="2.58603451765569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5E5B-49AF-A66D-83C4DDA0EF7A}"/>
                </c:ext>
              </c:extLst>
            </c:dLbl>
            <c:dLbl>
              <c:idx val="11"/>
              <c:layout>
                <c:manualLayout>
                  <c:x val="-7.9588724148885754E-3"/>
                  <c:y val="3.6204483247179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5E5B-49AF-A66D-83C4DDA0EF7A}"/>
                </c:ext>
              </c:extLst>
            </c:dLbl>
            <c:dLbl>
              <c:idx val="12"/>
              <c:layout>
                <c:manualLayout>
                  <c:x val="0"/>
                  <c:y val="2.84463796942125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5E5B-49AF-A66D-83C4DDA0EF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DEB63D"/>
                    </a:solidFill>
                    <a:latin typeface="Avenir Next LT Pro Demi" panose="020B0704020202020204" pitchFamily="34" charset="0"/>
                    <a:ea typeface="+mn-ea"/>
                    <a:cs typeface="Avenir Black" panose="020B0803020203020204" pitchFamily="34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Sheet1!$A$2:$A$14</c:f>
              <c:numCache>
                <c:formatCode>[$-409]mmm\-yy;@</c:formatCode>
                <c:ptCount val="13"/>
                <c:pt idx="0">
                  <c:v>45863</c:v>
                </c:pt>
                <c:pt idx="1">
                  <c:v>45894</c:v>
                </c:pt>
                <c:pt idx="2">
                  <c:v>45925</c:v>
                </c:pt>
                <c:pt idx="3">
                  <c:v>45955</c:v>
                </c:pt>
                <c:pt idx="4">
                  <c:v>45986</c:v>
                </c:pt>
                <c:pt idx="5">
                  <c:v>46016</c:v>
                </c:pt>
                <c:pt idx="6">
                  <c:v>46048</c:v>
                </c:pt>
                <c:pt idx="7">
                  <c:v>46079</c:v>
                </c:pt>
                <c:pt idx="8" formatCode="d\-mmm">
                  <c:v>46107</c:v>
                </c:pt>
                <c:pt idx="9">
                  <c:v>46113</c:v>
                </c:pt>
                <c:pt idx="10">
                  <c:v>46168</c:v>
                </c:pt>
                <c:pt idx="11">
                  <c:v>46199</c:v>
                </c:pt>
                <c:pt idx="12">
                  <c:v>46229</c:v>
                </c:pt>
              </c:numCache>
            </c:numRef>
          </c:cat>
          <c:val>
            <c:numRef>
              <c:f>Sheet1!$E$2:$E$14</c:f>
              <c:numCache>
                <c:formatCode>0.00%</c:formatCode>
                <c:ptCount val="13"/>
                <c:pt idx="0">
                  <c:v>4.3900000000000002E-2</c:v>
                </c:pt>
                <c:pt idx="1">
                  <c:v>4.2599999999999999E-2</c:v>
                </c:pt>
                <c:pt idx="2">
                  <c:v>4.1200000000000001E-2</c:v>
                </c:pt>
                <c:pt idx="3">
                  <c:v>4.0599999999999997E-2</c:v>
                </c:pt>
                <c:pt idx="4">
                  <c:v>4.0899999999999999E-2</c:v>
                </c:pt>
                <c:pt idx="5">
                  <c:v>4.1399999999999999E-2</c:v>
                </c:pt>
                <c:pt idx="6">
                  <c:v>4.2099999999999999E-2</c:v>
                </c:pt>
                <c:pt idx="7">
                  <c:v>4.1300000000000003E-2</c:v>
                </c:pt>
                <c:pt idx="8">
                  <c:v>4.2500000000000003E-2</c:v>
                </c:pt>
                <c:pt idx="9">
                  <c:v>4.3200000000000002E-2</c:v>
                </c:pt>
                <c:pt idx="10">
                  <c:v>4.48E-2</c:v>
                </c:pt>
                <c:pt idx="11">
                  <c:v>4.4699999999999997E-2</c:v>
                </c:pt>
                <c:pt idx="12">
                  <c:v>4.5999999999999999E-2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C-5E5B-49AF-A66D-83C4DDA0EF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00677983"/>
        <c:axId val="1900676319"/>
      </c:lineChart>
      <c:dateAx>
        <c:axId val="1900677983"/>
        <c:scaling>
          <c:orientation val="minMax"/>
        </c:scaling>
        <c:delete val="0"/>
        <c:axPos val="b"/>
        <c:numFmt formatCode="[$-409]mmm\-yy;@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/>
                </a:solidFill>
                <a:latin typeface="Azo Sans" panose="020B0603030503020204"/>
                <a:ea typeface="+mn-ea"/>
                <a:cs typeface="+mn-cs"/>
              </a:defRPr>
            </a:pPr>
            <a:endParaRPr lang="en-US"/>
          </a:p>
        </c:txPr>
        <c:crossAx val="1900676319"/>
        <c:crosses val="autoZero"/>
        <c:auto val="1"/>
        <c:lblOffset val="100"/>
        <c:baseTimeUnit val="months"/>
      </c:dateAx>
      <c:valAx>
        <c:axId val="1900676319"/>
        <c:scaling>
          <c:orientation val="minMax"/>
          <c:max val="0.12000000000000001"/>
          <c:min val="3.0000000000000006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dk1"/>
                </a:solidFill>
                <a:latin typeface="Azo Sans" panose="020B0603030503020204"/>
                <a:ea typeface="+mn-ea"/>
                <a:cs typeface="+mn-cs"/>
              </a:defRPr>
            </a:pPr>
            <a:endParaRPr lang="en-US"/>
          </a:p>
        </c:txPr>
        <c:crossAx val="1900677983"/>
        <c:crosses val="autoZero"/>
        <c:crossBetween val="between"/>
        <c:majorUnit val="5.000000000000001E-3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rgbClr val="45305F"/>
              </a:solidFill>
              <a:latin typeface="Avenir Next LT Pro Demi" panose="020B07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noFill/>
      <a:prstDash val="solid"/>
      <a:miter lim="800000"/>
    </a:ln>
    <a:effectLst>
      <a:softEdge rad="12700"/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Azo Sans" panose="020B0603030503020204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tx1"/>
                </a:solidFill>
                <a:latin typeface="Azo Sans" panose="020B0603030503020204"/>
              </a:rPr>
              <a:t>53</a:t>
            </a:r>
            <a:r>
              <a:rPr lang="en-US" sz="1600" b="1" baseline="0" dirty="0">
                <a:solidFill>
                  <a:schemeClr val="tx1"/>
                </a:solidFill>
                <a:latin typeface="Azo Sans" panose="020B0603030503020204"/>
              </a:rPr>
              <a:t> Lenders* Grew</a:t>
            </a:r>
            <a:endParaRPr lang="en-US" sz="1600" b="1" dirty="0">
              <a:solidFill>
                <a:schemeClr val="tx1"/>
              </a:solidFill>
              <a:latin typeface="Azo Sans" panose="020B0603030503020204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Azo Sans" panose="020B06030305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Private Lenders</c:v>
                </c:pt>
              </c:strCache>
            </c:strRef>
          </c:tx>
          <c:dPt>
            <c:idx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8D9-4666-9092-6253D38683E1}"/>
              </c:ext>
            </c:extLst>
          </c:dPt>
          <c:dPt>
            <c:idx val="1"/>
            <c:bubble3D val="0"/>
            <c:spPr>
              <a:solidFill>
                <a:srgbClr val="00B05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8D9-4666-9092-6253D38683E1}"/>
              </c:ext>
            </c:extLst>
          </c:dPt>
          <c:cat>
            <c:strRef>
              <c:f>Sheet1!$A$2:$A$3</c:f>
              <c:strCache>
                <c:ptCount val="2"/>
                <c:pt idx="0">
                  <c:v>Lightning Docs Users</c:v>
                </c:pt>
                <c:pt idx="1">
                  <c:v>Not Lightning Docs Users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8D9-4666-9092-6253D38683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6885112815888621"/>
          <c:w val="1"/>
          <c:h val="0.128993915775036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Azo Sans" panose="020B0603030503020204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63500">
      <a:solidFill>
        <a:srgbClr val="B03335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Azo Sans" panose="020B0603030503020204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tx1"/>
                </a:solidFill>
                <a:latin typeface="Azo Sans" panose="020B0603030503020204"/>
              </a:rPr>
              <a:t>47 Lenders* Shrank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Azo Sans" panose="020B06030305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810969428103087"/>
          <c:y val="9.4742734642096094E-2"/>
          <c:w val="0.82119185939800654"/>
          <c:h val="0.8310942457796666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Private Lenders</c:v>
                </c:pt>
              </c:strCache>
            </c:strRef>
          </c:tx>
          <c:explosion val="5"/>
          <c:dPt>
            <c:idx val="0"/>
            <c:bubble3D val="0"/>
            <c:explosion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6AA-4188-BCA4-28139C0302C9}"/>
              </c:ext>
            </c:extLst>
          </c:dPt>
          <c:dPt>
            <c:idx val="1"/>
            <c:bubble3D val="0"/>
            <c:explosion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6AA-4188-BCA4-28139C0302C9}"/>
              </c:ext>
            </c:extLst>
          </c:dPt>
          <c:cat>
            <c:strRef>
              <c:f>Sheet1!$A$2:$A$3</c:f>
              <c:strCache>
                <c:ptCount val="2"/>
                <c:pt idx="0">
                  <c:v>Lightning Docs Users </c:v>
                </c:pt>
                <c:pt idx="1">
                  <c:v>Not Lightning Docs Users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17</c:v>
                </c:pt>
                <c:pt idx="1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6AA-4188-BCA4-28139C0302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1882075747461329E-4"/>
          <c:y val="0.88225492345471546"/>
          <c:w val="0.99968124968574723"/>
          <c:h val="0.114832603915647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Azo Sans" panose="020B0603030503020204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63500">
      <a:solidFill>
        <a:srgbClr val="B03335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sz="110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Average Interest Rate</c:v>
                </c:pt>
              </c:strCache>
            </c:strRef>
          </c:tx>
          <c:spPr>
            <a:ln w="38100" cap="rnd">
              <a:solidFill>
                <a:srgbClr val="B03335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B03335"/>
              </a:solidFill>
              <a:ln w="12700">
                <a:solidFill>
                  <a:srgbClr val="B03335"/>
                </a:solidFill>
                <a:round/>
              </a:ln>
              <a:effectLst/>
            </c:spPr>
          </c:marker>
          <c:dLbls>
            <c:dLbl>
              <c:idx val="0"/>
              <c:layout>
                <c:manualLayout>
                  <c:x val="-2.1565025985221135E-2"/>
                  <c:y val="-3.34791495068174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C0B-42AF-9AFF-283569C05E01}"/>
                </c:ext>
              </c:extLst>
            </c:dLbl>
            <c:dLbl>
              <c:idx val="1"/>
              <c:layout>
                <c:manualLayout>
                  <c:x val="-3.2628051549917332E-2"/>
                  <c:y val="-3.57736057126130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B80-45E9-8301-F94161F328F2}"/>
                </c:ext>
              </c:extLst>
            </c:dLbl>
            <c:dLbl>
              <c:idx val="2"/>
              <c:layout>
                <c:manualLayout>
                  <c:x val="-3.751765399774324E-2"/>
                  <c:y val="4.28316218865509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50A-4A76-BBD0-423621498139}"/>
                </c:ext>
              </c:extLst>
            </c:dLbl>
            <c:dLbl>
              <c:idx val="3"/>
              <c:layout>
                <c:manualLayout>
                  <c:x val="-3.4000953254897139E-2"/>
                  <c:y val="-4.12787264385343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50A-4A76-BBD0-423621498139}"/>
                </c:ext>
              </c:extLst>
            </c:dLbl>
            <c:dLbl>
              <c:idx val="4"/>
              <c:layout>
                <c:manualLayout>
                  <c:x val="-4.6258523313521871E-2"/>
                  <c:y val="3.18215931601124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B80-45E9-8301-F94161F328F2}"/>
                </c:ext>
              </c:extLst>
            </c:dLbl>
            <c:dLbl>
              <c:idx val="5"/>
              <c:layout>
                <c:manualLayout>
                  <c:x val="-3.7562243300506046E-2"/>
                  <c:y val="-4.64783734845442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B80-45E9-8301-F94161F328F2}"/>
                </c:ext>
              </c:extLst>
            </c:dLbl>
            <c:dLbl>
              <c:idx val="6"/>
              <c:layout>
                <c:manualLayout>
                  <c:x val="-3.8823682372746832E-2"/>
                  <c:y val="-3.30170270327543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B80-45E9-8301-F94161F328F2}"/>
                </c:ext>
              </c:extLst>
            </c:dLbl>
            <c:dLbl>
              <c:idx val="7"/>
              <c:layout>
                <c:manualLayout>
                  <c:x val="-3.8137416035269454E-2"/>
                  <c:y val="2.49156756499186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B80-45E9-8301-F94161F328F2}"/>
                </c:ext>
              </c:extLst>
            </c:dLbl>
            <c:dLbl>
              <c:idx val="8"/>
              <c:layout>
                <c:manualLayout>
                  <c:x val="-3.565914844188682E-2"/>
                  <c:y val="3.30205135361428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B80-45E9-8301-F94161F328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B03335"/>
                    </a:solidFill>
                    <a:latin typeface="Avenir Next LT Pro Demi" panose="020B07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Sheet1!$A$2:$A$14</c:f>
              <c:numCache>
                <c:formatCode>[$-409]d\-mmm;@</c:formatCode>
                <c:ptCount val="13"/>
                <c:pt idx="0">
                  <c:v>45863</c:v>
                </c:pt>
                <c:pt idx="1">
                  <c:v>45894</c:v>
                </c:pt>
                <c:pt idx="2">
                  <c:v>45925</c:v>
                </c:pt>
                <c:pt idx="3">
                  <c:v>45955</c:v>
                </c:pt>
                <c:pt idx="4">
                  <c:v>45986</c:v>
                </c:pt>
                <c:pt idx="5">
                  <c:v>46016</c:v>
                </c:pt>
                <c:pt idx="6">
                  <c:v>46048</c:v>
                </c:pt>
                <c:pt idx="7">
                  <c:v>46079</c:v>
                </c:pt>
                <c:pt idx="8">
                  <c:v>46107</c:v>
                </c:pt>
                <c:pt idx="9">
                  <c:v>46138</c:v>
                </c:pt>
                <c:pt idx="10">
                  <c:v>46168</c:v>
                </c:pt>
                <c:pt idx="11">
                  <c:v>46199</c:v>
                </c:pt>
                <c:pt idx="12">
                  <c:v>46229</c:v>
                </c:pt>
              </c:numCache>
            </c:numRef>
          </c:cat>
          <c:val>
            <c:numRef>
              <c:f>Sheet1!$B$2:$B$14</c:f>
              <c:numCache>
                <c:formatCode>0.00%</c:formatCode>
                <c:ptCount val="13"/>
                <c:pt idx="0">
                  <c:v>0.1052</c:v>
                </c:pt>
                <c:pt idx="1">
                  <c:v>0.1043</c:v>
                </c:pt>
                <c:pt idx="2">
                  <c:v>0.1043</c:v>
                </c:pt>
                <c:pt idx="3">
                  <c:v>0.1041</c:v>
                </c:pt>
                <c:pt idx="4">
                  <c:v>0.10349999999999999</c:v>
                </c:pt>
                <c:pt idx="5">
                  <c:v>0.1028</c:v>
                </c:pt>
                <c:pt idx="6">
                  <c:v>0.1027</c:v>
                </c:pt>
                <c:pt idx="7">
                  <c:v>0.10100000000000001</c:v>
                </c:pt>
                <c:pt idx="8">
                  <c:v>0.1012</c:v>
                </c:pt>
                <c:pt idx="9">
                  <c:v>0.10100000000000001</c:v>
                </c:pt>
                <c:pt idx="10">
                  <c:v>0.10100000000000001</c:v>
                </c:pt>
                <c:pt idx="11">
                  <c:v>0.1007</c:v>
                </c:pt>
                <c:pt idx="12">
                  <c:v>9.9900000000000003E-2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B80-45E9-8301-F94161F328F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Median Interest Rate</c:v>
                </c:pt>
              </c:strCache>
            </c:strRef>
          </c:tx>
          <c:spPr>
            <a:ln w="34925" cap="rnd">
              <a:solidFill>
                <a:srgbClr val="002060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rgbClr val="002060"/>
              </a:solidFill>
              <a:ln w="9525">
                <a:solidFill>
                  <a:srgbClr val="002060"/>
                </a:solidFill>
                <a:round/>
              </a:ln>
              <a:effectLst/>
            </c:spPr>
          </c:marker>
          <c:dLbls>
            <c:dLbl>
              <c:idx val="0"/>
              <c:layout>
                <c:manualLayout>
                  <c:x val="-4.5398447375109716E-2"/>
                  <c:y val="-2.35129643370114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B80-45E9-8301-F94161F328F2}"/>
                </c:ext>
              </c:extLst>
            </c:dLbl>
            <c:dLbl>
              <c:idx val="3"/>
              <c:layout>
                <c:manualLayout>
                  <c:x val="4.4121944425337062E-3"/>
                  <c:y val="3.14352838267428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B80-45E9-8301-F94161F328F2}"/>
                </c:ext>
              </c:extLst>
            </c:dLbl>
            <c:dLbl>
              <c:idx val="4"/>
              <c:layout>
                <c:manualLayout>
                  <c:x val="-1.4990299143485352E-2"/>
                  <c:y val="-3.47733708637673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C0B-42AF-9AFF-283569C05E01}"/>
                </c:ext>
              </c:extLst>
            </c:dLbl>
            <c:dLbl>
              <c:idx val="5"/>
              <c:layout>
                <c:manualLayout>
                  <c:x val="-4.3869408270441376E-2"/>
                  <c:y val="3.02138444857278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C0B-42AF-9AFF-283569C05E01}"/>
                </c:ext>
              </c:extLst>
            </c:dLbl>
            <c:dLbl>
              <c:idx val="6"/>
              <c:layout>
                <c:manualLayout>
                  <c:x val="-3.2516525000628231E-2"/>
                  <c:y val="3.3017247773170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B80-45E9-8301-F94161F328F2}"/>
                </c:ext>
              </c:extLst>
            </c:dLbl>
            <c:dLbl>
              <c:idx val="7"/>
              <c:layout>
                <c:manualLayout>
                  <c:x val="-3.3602186339379322E-2"/>
                  <c:y val="-3.84235260682218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50A-4A76-BBD0-423621498139}"/>
                </c:ext>
              </c:extLst>
            </c:dLbl>
            <c:dLbl>
              <c:idx val="8"/>
              <c:layout>
                <c:manualLayout>
                  <c:x val="-3.3602186339379232E-2"/>
                  <c:y val="-3.57219134394804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50A-4A76-BBD0-423621498139}"/>
                </c:ext>
              </c:extLst>
            </c:dLbl>
            <c:dLbl>
              <c:idx val="9"/>
              <c:layout>
                <c:manualLayout>
                  <c:x val="-3.3602186339379232E-2"/>
                  <c:y val="-3.57219134394804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B80-45E9-8301-F94161F328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2060"/>
                    </a:solidFill>
                    <a:latin typeface="Avenir Next LT Pro Demi" panose="020B07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Sheet1!$A$2:$A$14</c:f>
              <c:numCache>
                <c:formatCode>[$-409]d\-mmm;@</c:formatCode>
                <c:ptCount val="13"/>
                <c:pt idx="0">
                  <c:v>45863</c:v>
                </c:pt>
                <c:pt idx="1">
                  <c:v>45894</c:v>
                </c:pt>
                <c:pt idx="2">
                  <c:v>45925</c:v>
                </c:pt>
                <c:pt idx="3">
                  <c:v>45955</c:v>
                </c:pt>
                <c:pt idx="4">
                  <c:v>45986</c:v>
                </c:pt>
                <c:pt idx="5">
                  <c:v>46016</c:v>
                </c:pt>
                <c:pt idx="6">
                  <c:v>46048</c:v>
                </c:pt>
                <c:pt idx="7">
                  <c:v>46079</c:v>
                </c:pt>
                <c:pt idx="8">
                  <c:v>46107</c:v>
                </c:pt>
                <c:pt idx="9">
                  <c:v>46138</c:v>
                </c:pt>
                <c:pt idx="10">
                  <c:v>46168</c:v>
                </c:pt>
                <c:pt idx="11">
                  <c:v>46199</c:v>
                </c:pt>
                <c:pt idx="12">
                  <c:v>46229</c:v>
                </c:pt>
              </c:numCache>
            </c:numRef>
          </c:cat>
          <c:val>
            <c:numRef>
              <c:f>Sheet1!$C$2:$C$14</c:f>
              <c:numCache>
                <c:formatCode>0.00%</c:formatCode>
                <c:ptCount val="13"/>
                <c:pt idx="0">
                  <c:v>0.1037</c:v>
                </c:pt>
                <c:pt idx="1">
                  <c:v>0.10249999999999999</c:v>
                </c:pt>
                <c:pt idx="2">
                  <c:v>0.1013</c:v>
                </c:pt>
                <c:pt idx="3">
                  <c:v>0.10249999999999999</c:v>
                </c:pt>
                <c:pt idx="4">
                  <c:v>0.1</c:v>
                </c:pt>
                <c:pt idx="5">
                  <c:v>0.1</c:v>
                </c:pt>
                <c:pt idx="6">
                  <c:v>9.9900000000000003E-2</c:v>
                </c:pt>
                <c:pt idx="7">
                  <c:v>9.9000000000000005E-2</c:v>
                </c:pt>
                <c:pt idx="8">
                  <c:v>9.9000000000000005E-2</c:v>
                </c:pt>
                <c:pt idx="9">
                  <c:v>9.9000000000000005E-2</c:v>
                </c:pt>
                <c:pt idx="10">
                  <c:v>9.8699999999999996E-2</c:v>
                </c:pt>
                <c:pt idx="11">
                  <c:v>9.7500000000000003E-2</c:v>
                </c:pt>
                <c:pt idx="12">
                  <c:v>9.7500000000000003E-2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2B80-45E9-8301-F94161F328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00677983"/>
        <c:axId val="1900676319"/>
      </c:line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Average Loan Amount</c:v>
                </c:pt>
              </c:strCache>
            </c:strRef>
          </c:tx>
          <c:spPr>
            <a:ln w="25400" cap="rnd">
              <a:solidFill>
                <a:srgbClr val="BFBFBF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solidFill>
                <a:srgbClr val="BFBFBF"/>
              </a:solidFill>
              <a:ln w="9525">
                <a:solidFill>
                  <a:srgbClr val="BFBFBF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dLbls>
            <c:dLbl>
              <c:idx val="0"/>
              <c:layout>
                <c:manualLayout>
                  <c:x val="-4.4642575759128014E-2"/>
                  <c:y val="2.22787315439439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2B80-45E9-8301-F94161F328F2}"/>
                </c:ext>
              </c:extLst>
            </c:dLbl>
            <c:dLbl>
              <c:idx val="1"/>
              <c:layout>
                <c:manualLayout>
                  <c:x val="-2.5061724962057625E-2"/>
                  <c:y val="2.68676439555352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2B80-45E9-8301-F94161F328F2}"/>
                </c:ext>
              </c:extLst>
            </c:dLbl>
            <c:dLbl>
              <c:idx val="2"/>
              <c:layout>
                <c:manualLayout>
                  <c:x val="-4.8850557049183389E-2"/>
                  <c:y val="-5.50501436321926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2B80-45E9-8301-F94161F328F2}"/>
                </c:ext>
              </c:extLst>
            </c:dLbl>
            <c:dLbl>
              <c:idx val="3"/>
              <c:layout>
                <c:manualLayout>
                  <c:x val="-4.6149245372396341E-2"/>
                  <c:y val="-5.34683175292539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2B80-45E9-8301-F94161F328F2}"/>
                </c:ext>
              </c:extLst>
            </c:dLbl>
            <c:dLbl>
              <c:idx val="4"/>
              <c:layout>
                <c:manualLayout>
                  <c:x val="-4.617157037392107E-2"/>
                  <c:y val="-3.92476460242001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2B80-45E9-8301-F94161F328F2}"/>
                </c:ext>
              </c:extLst>
            </c:dLbl>
            <c:dLbl>
              <c:idx val="5"/>
              <c:layout>
                <c:manualLayout>
                  <c:x val="-4.6171588808572854E-2"/>
                  <c:y val="3.674958986542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2B80-45E9-8301-F94161F328F2}"/>
                </c:ext>
              </c:extLst>
            </c:dLbl>
            <c:dLbl>
              <c:idx val="6"/>
              <c:layout>
                <c:manualLayout>
                  <c:x val="-4.9955864797192301E-2"/>
                  <c:y val="-3.64442427367573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2B80-45E9-8301-F94161F328F2}"/>
                </c:ext>
              </c:extLst>
            </c:dLbl>
            <c:dLbl>
              <c:idx val="7"/>
              <c:layout>
                <c:manualLayout>
                  <c:x val="-4.3499840717643942E-2"/>
                  <c:y val="-4.59274146886040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2B80-45E9-8301-F94161F328F2}"/>
                </c:ext>
              </c:extLst>
            </c:dLbl>
            <c:dLbl>
              <c:idx val="8"/>
              <c:layout>
                <c:manualLayout>
                  <c:x val="-4.3499840717643942E-2"/>
                  <c:y val="-1.89112884011899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2B80-45E9-8301-F94161F328F2}"/>
                </c:ext>
              </c:extLst>
            </c:dLbl>
            <c:dLbl>
              <c:idx val="9"/>
              <c:layout>
                <c:manualLayout>
                  <c:x val="-4.4738974514335166E-2"/>
                  <c:y val="-3.78225768023798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2B80-45E9-8301-F94161F328F2}"/>
                </c:ext>
              </c:extLst>
            </c:dLbl>
            <c:dLbl>
              <c:idx val="10"/>
              <c:layout>
                <c:manualLayout>
                  <c:x val="-3.2347636547422086E-2"/>
                  <c:y val="-3.24193515448969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2B80-45E9-8301-F94161F328F2}"/>
                </c:ext>
              </c:extLst>
            </c:dLbl>
            <c:dLbl>
              <c:idx val="11"/>
              <c:layout>
                <c:manualLayout>
                  <c:x val="-1.3760629597052227E-2"/>
                  <c:y val="-2.97177389161555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2B80-45E9-8301-F94161F328F2}"/>
                </c:ext>
              </c:extLst>
            </c:dLbl>
            <c:dLbl>
              <c:idx val="12"/>
              <c:layout>
                <c:manualLayout>
                  <c:x val="-4.4738974514335166E-2"/>
                  <c:y val="2.97177389161555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2B80-45E9-8301-F94161F328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venir Next LT Pro Demi" panose="020B07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Sheet1!$A$2:$A$14</c:f>
              <c:numCache>
                <c:formatCode>[$-409]d\-mmm;@</c:formatCode>
                <c:ptCount val="13"/>
                <c:pt idx="0">
                  <c:v>45863</c:v>
                </c:pt>
                <c:pt idx="1">
                  <c:v>45894</c:v>
                </c:pt>
                <c:pt idx="2">
                  <c:v>45925</c:v>
                </c:pt>
                <c:pt idx="3">
                  <c:v>45955</c:v>
                </c:pt>
                <c:pt idx="4">
                  <c:v>45986</c:v>
                </c:pt>
                <c:pt idx="5">
                  <c:v>46016</c:v>
                </c:pt>
                <c:pt idx="6">
                  <c:v>46048</c:v>
                </c:pt>
                <c:pt idx="7">
                  <c:v>46079</c:v>
                </c:pt>
                <c:pt idx="8">
                  <c:v>46107</c:v>
                </c:pt>
                <c:pt idx="9">
                  <c:v>46138</c:v>
                </c:pt>
                <c:pt idx="10">
                  <c:v>46168</c:v>
                </c:pt>
                <c:pt idx="11">
                  <c:v>46199</c:v>
                </c:pt>
                <c:pt idx="12">
                  <c:v>46229</c:v>
                </c:pt>
              </c:numCache>
            </c:numRef>
          </c:cat>
          <c:val>
            <c:numRef>
              <c:f>Sheet1!$D$2:$D$14</c:f>
              <c:numCache>
                <c:formatCode>_("$"* #,##0_);_("$"* \(#,##0\);_("$"* "-"??_);_(@_)</c:formatCode>
                <c:ptCount val="13"/>
                <c:pt idx="0">
                  <c:v>703737</c:v>
                </c:pt>
                <c:pt idx="1">
                  <c:v>684935</c:v>
                </c:pt>
                <c:pt idx="2">
                  <c:v>715886</c:v>
                </c:pt>
                <c:pt idx="3">
                  <c:v>688150</c:v>
                </c:pt>
                <c:pt idx="4">
                  <c:v>706889</c:v>
                </c:pt>
                <c:pt idx="5">
                  <c:v>674082</c:v>
                </c:pt>
                <c:pt idx="6">
                  <c:v>699433</c:v>
                </c:pt>
                <c:pt idx="7" formatCode="&quot;$&quot;#,##0_);[Red]\(&quot;$&quot;#,##0\)">
                  <c:v>711935</c:v>
                </c:pt>
                <c:pt idx="8" formatCode="&quot;$&quot;#,##0_);[Red]\(&quot;$&quot;#,##0\)">
                  <c:v>678523</c:v>
                </c:pt>
                <c:pt idx="9" formatCode="&quot;$&quot;#,##0_);[Red]\(&quot;$&quot;#,##0\)">
                  <c:v>706789</c:v>
                </c:pt>
                <c:pt idx="10" formatCode="&quot;$&quot;#,##0_);[Red]\(&quot;$&quot;#,##0\)">
                  <c:v>716955</c:v>
                </c:pt>
                <c:pt idx="11" formatCode="&quot;$&quot;#,##0_);[Red]\(&quot;$&quot;#,##0\)">
                  <c:v>712261</c:v>
                </c:pt>
                <c:pt idx="12" formatCode="&quot;$&quot;#,##0_);[Red]\(&quot;$&quot;#,##0\)">
                  <c:v>704218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4-2B80-45E9-8301-F94161F328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11709983"/>
        <c:axId val="661044335"/>
      </c:lineChart>
      <c:dateAx>
        <c:axId val="1900677983"/>
        <c:scaling>
          <c:orientation val="minMax"/>
        </c:scaling>
        <c:delete val="0"/>
        <c:axPos val="b"/>
        <c:numFmt formatCode="[$-409]mmm\-yy;@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900676319"/>
        <c:crosses val="autoZero"/>
        <c:auto val="1"/>
        <c:lblOffset val="100"/>
        <c:baseTimeUnit val="months"/>
      </c:dateAx>
      <c:valAx>
        <c:axId val="1900676319"/>
        <c:scaling>
          <c:orientation val="minMax"/>
          <c:min val="9.700000000000003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dk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900677983"/>
        <c:crosses val="autoZero"/>
        <c:crossBetween val="between"/>
      </c:valAx>
      <c:valAx>
        <c:axId val="661044335"/>
        <c:scaling>
          <c:orientation val="minMax"/>
        </c:scaling>
        <c:delete val="0"/>
        <c:axPos val="r"/>
        <c:numFmt formatCode="_(&quot;$&quot;* #,##0_);_(&quot;$&quot;* \(#,##0\);_(&quot;$&quot;* &quot;-&quot;??_);_(@_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811709983"/>
        <c:crosses val="max"/>
        <c:crossBetween val="between"/>
      </c:valAx>
      <c:dateAx>
        <c:axId val="811709983"/>
        <c:scaling>
          <c:orientation val="minMax"/>
        </c:scaling>
        <c:delete val="1"/>
        <c:axPos val="b"/>
        <c:numFmt formatCode="[$-409]d\-mmm;@" sourceLinked="1"/>
        <c:majorTickMark val="out"/>
        <c:minorTickMark val="none"/>
        <c:tickLblPos val="nextTo"/>
        <c:crossAx val="661044335"/>
        <c:crosses val="autoZero"/>
        <c:auto val="1"/>
        <c:lblOffset val="100"/>
        <c:baseTimeUnit val="months"/>
      </c:date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rgbClr val="BFBFBF"/>
      </a:solidFill>
      <a:prstDash val="solid"/>
      <a:miter lim="800000"/>
    </a:ln>
    <a:effectLst>
      <a:outerShdw blurRad="50800" dist="38100" dir="2700000" algn="tl" rotWithShape="0">
        <a:prstClr val="black">
          <a:alpha val="40000"/>
        </a:prstClr>
      </a:outerShdw>
      <a:softEdge rad="12700"/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sz="1100" dirty="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0681963930060575E-2"/>
          <c:y val="0.13696635231503501"/>
          <c:w val="0.86916613415338484"/>
          <c:h val="0.691410650493093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May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1"/>
              <c:layout>
                <c:manualLayout>
                  <c:x val="0"/>
                  <c:y val="-7.920719625443609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E57-40F0-A252-306B058F04B7}"/>
                </c:ext>
              </c:extLst>
            </c:dLbl>
            <c:dLbl>
              <c:idx val="2"/>
              <c:layout>
                <c:manualLayout>
                  <c:x val="0"/>
                  <c:y val="2.376215887633054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846-4357-9EDF-F1D750622F78}"/>
                </c:ext>
              </c:extLst>
            </c:dLbl>
            <c:dLbl>
              <c:idx val="3"/>
              <c:layout>
                <c:manualLayout>
                  <c:x val="-1.3314363335975587E-3"/>
                  <c:y val="-2.904263862662626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29A-4CA3-A01F-36CF7743584E}"/>
                </c:ext>
              </c:extLst>
            </c:dLbl>
            <c:dLbl>
              <c:idx val="4"/>
              <c:layout>
                <c:manualLayout>
                  <c:x val="0"/>
                  <c:y val="-7.920719625443514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E57-40F0-A252-306B058F04B7}"/>
                </c:ext>
              </c:extLst>
            </c:dLbl>
            <c:dLbl>
              <c:idx val="5"/>
              <c:layout>
                <c:manualLayout>
                  <c:x val="-9.7637536546667051E-17"/>
                  <c:y val="5.280479750295578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E57-40F0-A252-306B058F04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Avenir Next LT Pro Demi" panose="020B07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&lt; 8.0%</c:v>
                </c:pt>
                <c:pt idx="1">
                  <c:v>8.0-8.99%</c:v>
                </c:pt>
                <c:pt idx="2">
                  <c:v>9-9.99%</c:v>
                </c:pt>
                <c:pt idx="3">
                  <c:v>10-10.99%</c:v>
                </c:pt>
                <c:pt idx="4">
                  <c:v>11-11.99%</c:v>
                </c:pt>
                <c:pt idx="5">
                  <c:v>12-12.99%</c:v>
                </c:pt>
                <c:pt idx="6">
                  <c:v>13%+</c:v>
                </c:pt>
              </c:strCache>
            </c:strRef>
          </c:cat>
          <c:val>
            <c:numRef>
              <c:f>Sheet1!$B$2:$B$8</c:f>
              <c:numCache>
                <c:formatCode>0.0%</c:formatCode>
                <c:ptCount val="7"/>
                <c:pt idx="0">
                  <c:v>2.5999999999999999E-2</c:v>
                </c:pt>
                <c:pt idx="1">
                  <c:v>0.159</c:v>
                </c:pt>
                <c:pt idx="2">
                  <c:v>0.39700000000000002</c:v>
                </c:pt>
                <c:pt idx="3">
                  <c:v>0.22500000000000001</c:v>
                </c:pt>
                <c:pt idx="4">
                  <c:v>7.1999999999999995E-2</c:v>
                </c:pt>
                <c:pt idx="5">
                  <c:v>8.2000000000000003E-2</c:v>
                </c:pt>
                <c:pt idx="6">
                  <c:v>4.1000000000000002E-2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FF-4FF8-9327-F9D368439A3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June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1.3314363335975587E-3"/>
                  <c:y val="-1.848167912603486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E28-4C9B-BDFC-2E4AA8B22AD5}"/>
                </c:ext>
              </c:extLst>
            </c:dLbl>
            <c:dLbl>
              <c:idx val="1"/>
              <c:layout>
                <c:manualLayout>
                  <c:x val="0"/>
                  <c:y val="1.584143925088693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E28-4C9B-BDFC-2E4AA8B22AD5}"/>
                </c:ext>
              </c:extLst>
            </c:dLbl>
            <c:dLbl>
              <c:idx val="2"/>
              <c:layout>
                <c:manualLayout>
                  <c:x val="0"/>
                  <c:y val="-2.640239875147837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E28-4C9B-BDFC-2E4AA8B22AD5}"/>
                </c:ext>
              </c:extLst>
            </c:dLbl>
            <c:dLbl>
              <c:idx val="4"/>
              <c:layout>
                <c:manualLayout>
                  <c:x val="-9.7637536546667051E-17"/>
                  <c:y val="1.848167912603476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E28-4C9B-BDFC-2E4AA8B22AD5}"/>
                </c:ext>
              </c:extLst>
            </c:dLbl>
            <c:dLbl>
              <c:idx val="5"/>
              <c:layout>
                <c:manualLayout>
                  <c:x val="-2.6628726671951175E-3"/>
                  <c:y val="-3.960359812721756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E28-4C9B-BDFC-2E4AA8B22AD5}"/>
                </c:ext>
              </c:extLst>
            </c:dLbl>
            <c:dLbl>
              <c:idx val="6"/>
              <c:layout>
                <c:manualLayout>
                  <c:x val="0"/>
                  <c:y val="2.904263862662621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E57-40F0-A252-306B058F04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Avenir Next LT Pro Demi" panose="020B07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&lt; 8.0%</c:v>
                </c:pt>
                <c:pt idx="1">
                  <c:v>8.0-8.99%</c:v>
                </c:pt>
                <c:pt idx="2">
                  <c:v>9-9.99%</c:v>
                </c:pt>
                <c:pt idx="3">
                  <c:v>10-10.99%</c:v>
                </c:pt>
                <c:pt idx="4">
                  <c:v>11-11.99%</c:v>
                </c:pt>
                <c:pt idx="5">
                  <c:v>12-12.99%</c:v>
                </c:pt>
                <c:pt idx="6">
                  <c:v>13%+</c:v>
                </c:pt>
              </c:strCache>
            </c:strRef>
          </c:cat>
          <c:val>
            <c:numRef>
              <c:f>Sheet1!$C$2:$C$8</c:f>
              <c:numCache>
                <c:formatCode>0.0%</c:formatCode>
                <c:ptCount val="7"/>
                <c:pt idx="0">
                  <c:v>3.3000000000000002E-2</c:v>
                </c:pt>
                <c:pt idx="1">
                  <c:v>0.155</c:v>
                </c:pt>
                <c:pt idx="2">
                  <c:v>0.40400000000000003</c:v>
                </c:pt>
                <c:pt idx="3">
                  <c:v>0.222</c:v>
                </c:pt>
                <c:pt idx="4">
                  <c:v>6.2E-2</c:v>
                </c:pt>
                <c:pt idx="5">
                  <c:v>8.3000000000000004E-2</c:v>
                </c:pt>
                <c:pt idx="6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28-4C9B-BDFC-2E4AA8B22AD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July</c:v>
                </c:pt>
              </c:strCache>
            </c:strRef>
          </c:tx>
          <c:spPr>
            <a:solidFill>
              <a:srgbClr val="B03335"/>
            </a:solidFill>
            <a:ln w="19050"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1"/>
              <c:layout>
                <c:manualLayout>
                  <c:x val="2.6628726671951175E-3"/>
                  <c:y val="2.640239875147837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29A-4CA3-A01F-36CF7743584E}"/>
                </c:ext>
              </c:extLst>
            </c:dLbl>
            <c:dLbl>
              <c:idx val="2"/>
              <c:layout>
                <c:manualLayout>
                  <c:x val="2.6628726671951175E-3"/>
                  <c:y val="-2.112191900118272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29A-4CA3-A01F-36CF7743584E}"/>
                </c:ext>
              </c:extLst>
            </c:dLbl>
            <c:dLbl>
              <c:idx val="3"/>
              <c:layout>
                <c:manualLayout>
                  <c:x val="5.3257453343902349E-3"/>
                  <c:y val="2.376215887633054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29A-4CA3-A01F-36CF7743584E}"/>
                </c:ext>
              </c:extLst>
            </c:dLbl>
            <c:dLbl>
              <c:idx val="4"/>
              <c:layout>
                <c:manualLayout>
                  <c:x val="5.3257453343902349E-3"/>
                  <c:y val="2.376215887633044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29A-4CA3-A01F-36CF774358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/>
                    </a:solidFill>
                    <a:latin typeface="Avenir Next LT Pro Demi" panose="020B07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&lt; 8.0%</c:v>
                </c:pt>
                <c:pt idx="1">
                  <c:v>8.0-8.99%</c:v>
                </c:pt>
                <c:pt idx="2">
                  <c:v>9-9.99%</c:v>
                </c:pt>
                <c:pt idx="3">
                  <c:v>10-10.99%</c:v>
                </c:pt>
                <c:pt idx="4">
                  <c:v>11-11.99%</c:v>
                </c:pt>
                <c:pt idx="5">
                  <c:v>12-12.99%</c:v>
                </c:pt>
                <c:pt idx="6">
                  <c:v>13%+</c:v>
                </c:pt>
              </c:strCache>
            </c:strRef>
          </c:cat>
          <c:val>
            <c:numRef>
              <c:f>Sheet1!$D$2:$D$8</c:f>
              <c:numCache>
                <c:formatCode>0.0%</c:formatCode>
                <c:ptCount val="7"/>
                <c:pt idx="0">
                  <c:v>2.8000000000000001E-2</c:v>
                </c:pt>
                <c:pt idx="1">
                  <c:v>0.183</c:v>
                </c:pt>
                <c:pt idx="2">
                  <c:v>0.41199999999999998</c:v>
                </c:pt>
                <c:pt idx="3">
                  <c:v>0.21199999999999999</c:v>
                </c:pt>
                <c:pt idx="4">
                  <c:v>4.9000000000000002E-2</c:v>
                </c:pt>
                <c:pt idx="5">
                  <c:v>7.5999999999999998E-2</c:v>
                </c:pt>
                <c:pt idx="6">
                  <c:v>4.1000000000000002E-2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28-4C9B-BDFC-2E4AA8B22A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47"/>
        <c:axId val="1900677983"/>
        <c:axId val="1900676319"/>
      </c:barChart>
      <c:catAx>
        <c:axId val="19006779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B03335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900676319"/>
        <c:crosses val="autoZero"/>
        <c:auto val="1"/>
        <c:lblAlgn val="ctr"/>
        <c:lblOffset val="100"/>
        <c:noMultiLvlLbl val="0"/>
      </c:catAx>
      <c:valAx>
        <c:axId val="1900676319"/>
        <c:scaling>
          <c:orientation val="minMax"/>
          <c:max val="0.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900677983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/>
              </a:solidFill>
              <a:latin typeface="Avenir Next LT Pro" panose="020B05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rgbClr val="B03335"/>
      </a:solidFill>
      <a:prstDash val="solid"/>
      <a:miter lim="800000"/>
    </a:ln>
    <a:effectLst>
      <a:outerShdw blurRad="50800" dist="38100" dir="2700000" algn="tl" rotWithShape="0">
        <a:prstClr val="black">
          <a:alpha val="40000"/>
        </a:prstClr>
      </a:outerShdw>
      <a:softEdge rad="12700"/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sz="1100" dirty="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 w="9525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srgbClr val="4C88A4">
                  <a:alpha val="40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6.798879594608327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10F-4DEC-99A5-087546A8F6F8}"/>
                </c:ext>
              </c:extLst>
            </c:dLbl>
            <c:dLbl>
              <c:idx val="1"/>
              <c:layout>
                <c:manualLayout>
                  <c:x val="-1.0198319391912512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10F-4DEC-99A5-087546A8F6F8}"/>
                </c:ext>
              </c:extLst>
            </c:dLbl>
            <c:dLbl>
              <c:idx val="2"/>
              <c:layout>
                <c:manualLayout>
                  <c:x val="-1.3597759189216655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10F-4DEC-99A5-087546A8F6F8}"/>
                </c:ext>
              </c:extLst>
            </c:dLbl>
            <c:dLbl>
              <c:idx val="3"/>
              <c:layout>
                <c:manualLayout>
                  <c:x val="-1.4730905788318085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10F-4DEC-99A5-087546A8F6F8}"/>
                </c:ext>
              </c:extLst>
            </c:dLbl>
            <c:dLbl>
              <c:idx val="4"/>
              <c:layout>
                <c:manualLayout>
                  <c:x val="-1.0198319391912491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10F-4DEC-99A5-087546A8F6F8}"/>
                </c:ext>
              </c:extLst>
            </c:dLbl>
            <c:dLbl>
              <c:idx val="5"/>
              <c:layout>
                <c:manualLayout>
                  <c:x val="-1.4730905788318044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191-4EDE-ACE5-C3C19C948237}"/>
                </c:ext>
              </c:extLst>
            </c:dLbl>
            <c:dLbl>
              <c:idx val="6"/>
              <c:layout>
                <c:manualLayout>
                  <c:x val="-1.4730905788318127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191-4EDE-ACE5-C3C19C9482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dk1"/>
                    </a:solidFill>
                    <a:latin typeface="Avenir Next LT Pro Demi" panose="020B07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2182</c:v>
                </c:pt>
                <c:pt idx="1">
                  <c:v>1955</c:v>
                </c:pt>
                <c:pt idx="2">
                  <c:v>2417</c:v>
                </c:pt>
                <c:pt idx="3">
                  <c:v>2458</c:v>
                </c:pt>
                <c:pt idx="4">
                  <c:v>2680</c:v>
                </c:pt>
                <c:pt idx="5">
                  <c:v>2705</c:v>
                </c:pt>
                <c:pt idx="6">
                  <c:v>2881</c:v>
                </c:pt>
                <c:pt idx="7">
                  <c:v>2902</c:v>
                </c:pt>
                <c:pt idx="8">
                  <c:v>3053</c:v>
                </c:pt>
                <c:pt idx="9">
                  <c:v>3464</c:v>
                </c:pt>
                <c:pt idx="10">
                  <c:v>2954</c:v>
                </c:pt>
                <c:pt idx="11">
                  <c:v>3637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04-4206-BBF5-C79764A75F6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2026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F4823B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275-45F3-ABE6-D41A92CFB270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dk1"/>
                      </a:solidFill>
                      <a:latin typeface="Avenir Next LT Pro Demi" panose="020B0704020202020204" pitchFamily="34" charset="0"/>
                      <a:ea typeface="+mn-ea"/>
                      <a:cs typeface="Avenir Heavy" panose="020B0703020203020204" pitchFamily="34" charset="-78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677217748573323E-2"/>
                      <c:h val="6.52703488086767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275-45F3-ABE6-D41A92CFB270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dk1"/>
                      </a:solidFill>
                      <a:latin typeface="Avenir Next LT Pro Demi" panose="020B0704020202020204" pitchFamily="34" charset="0"/>
                      <a:ea typeface="+mn-ea"/>
                      <a:cs typeface="Avenir Heavy" panose="020B0703020203020204" pitchFamily="34" charset="-78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5745191554863613E-2"/>
                      <c:h val="5.200940837619471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1275-45F3-ABE6-D41A92CFB270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dk1"/>
                      </a:solidFill>
                      <a:latin typeface="Avenir Next LT Pro Demi" panose="020B0704020202020204" pitchFamily="34" charset="0"/>
                      <a:ea typeface="+mn-ea"/>
                      <a:cs typeface="Avenir Heavy" panose="020B0703020203020204" pitchFamily="34" charset="-78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4612044955762225E-2"/>
                      <c:h val="5.466159646269112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1275-45F3-ABE6-D41A92CFB270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dk1"/>
                      </a:solidFill>
                      <a:latin typeface="Avenir Next LT Pro Demi" panose="020B0704020202020204" pitchFamily="34" charset="0"/>
                      <a:ea typeface="+mn-ea"/>
                      <a:cs typeface="Avenir Heavy" panose="020B0703020203020204" pitchFamily="34" charset="-78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1410924550370553E-2"/>
                      <c:h val="5.996597263568395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1275-45F3-ABE6-D41A92CFB2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dk1"/>
                    </a:solidFill>
                    <a:latin typeface="Avenir Next LT Pro Demi" panose="020B0704020202020204" pitchFamily="34" charset="0"/>
                    <a:ea typeface="+mn-ea"/>
                    <a:cs typeface="Avenir Heavy" panose="020B0703020203020204" pitchFamily="34" charset="-78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3191</c:v>
                </c:pt>
                <c:pt idx="1">
                  <c:v>3116</c:v>
                </c:pt>
                <c:pt idx="2">
                  <c:v>3708</c:v>
                </c:pt>
                <c:pt idx="3">
                  <c:v>3392</c:v>
                </c:pt>
                <c:pt idx="4">
                  <c:v>3135</c:v>
                </c:pt>
                <c:pt idx="5">
                  <c:v>3328</c:v>
                </c:pt>
                <c:pt idx="6">
                  <c:v>3429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75-45F3-ABE6-D41A92CFB27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29"/>
        <c:axId val="1900677983"/>
        <c:axId val="1900676319"/>
      </c:barChart>
      <c:catAx>
        <c:axId val="19006779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900676319"/>
        <c:crosses val="autoZero"/>
        <c:auto val="1"/>
        <c:lblAlgn val="ctr"/>
        <c:lblOffset val="100"/>
        <c:noMultiLvlLbl val="1"/>
      </c:catAx>
      <c:valAx>
        <c:axId val="19006763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900677983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accent1">
          <a:shade val="15000"/>
        </a:schemeClr>
      </a:solidFill>
      <a:prstDash val="solid"/>
      <a:miter lim="800000"/>
    </a:ln>
    <a:effectLst>
      <a:outerShdw blurRad="50800" dist="38100" dir="2700000" algn="tl" rotWithShape="0">
        <a:prstClr val="black">
          <a:alpha val="40000"/>
        </a:prstClr>
      </a:outerShdw>
      <a:softEdge rad="12700"/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sz="110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Average Interest Rate</c:v>
                </c:pt>
              </c:strCache>
            </c:strRef>
          </c:tx>
          <c:spPr>
            <a:ln w="38100" cap="rnd">
              <a:solidFill>
                <a:srgbClr val="4C88A4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4C88A4"/>
              </a:solidFill>
              <a:ln w="9525">
                <a:solidFill>
                  <a:srgbClr val="4C88A4"/>
                </a:solidFill>
                <a:round/>
              </a:ln>
              <a:effectLst/>
            </c:spPr>
          </c:marker>
          <c:dLbls>
            <c:dLbl>
              <c:idx val="0"/>
              <c:layout>
                <c:manualLayout>
                  <c:x val="-4.0054060525939725E-2"/>
                  <c:y val="3.9176160441279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D6B-49C6-8E8D-564B754C4503}"/>
                </c:ext>
              </c:extLst>
            </c:dLbl>
            <c:dLbl>
              <c:idx val="1"/>
              <c:layout>
                <c:manualLayout>
                  <c:x val="-4.4963905393895685E-2"/>
                  <c:y val="4.45823228704934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6B-49C6-8E8D-564B754C4503}"/>
                </c:ext>
              </c:extLst>
            </c:dLbl>
            <c:dLbl>
              <c:idx val="2"/>
              <c:layout>
                <c:manualLayout>
                  <c:x val="-4.773723609535515E-2"/>
                  <c:y val="3.77859301692263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6B-49C6-8E8D-564B754C4503}"/>
                </c:ext>
              </c:extLst>
            </c:dLbl>
            <c:dLbl>
              <c:idx val="3"/>
              <c:layout>
                <c:manualLayout>
                  <c:x val="-3.2947236639772504E-2"/>
                  <c:y val="4.06918014908236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6B-49C6-8E8D-564B754C4503}"/>
                </c:ext>
              </c:extLst>
            </c:dLbl>
            <c:dLbl>
              <c:idx val="4"/>
              <c:layout>
                <c:manualLayout>
                  <c:x val="-2.933400573342463E-2"/>
                  <c:y val="-3.57413317293632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D6B-49C6-8E8D-564B754C4503}"/>
                </c:ext>
              </c:extLst>
            </c:dLbl>
            <c:dLbl>
              <c:idx val="5"/>
              <c:layout>
                <c:manualLayout>
                  <c:x val="-2.5830389283972986E-2"/>
                  <c:y val="-1.9522844441720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D6B-49C6-8E8D-564B754C4503}"/>
                </c:ext>
              </c:extLst>
            </c:dLbl>
            <c:dLbl>
              <c:idx val="7"/>
              <c:layout>
                <c:manualLayout>
                  <c:x val="-3.1669750033059059E-2"/>
                  <c:y val="3.72418610650310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0F4-42B8-BD44-93C96FC2E046}"/>
                </c:ext>
              </c:extLst>
            </c:dLbl>
            <c:dLbl>
              <c:idx val="9"/>
              <c:layout>
                <c:manualLayout>
                  <c:x val="-2.933400573342463E-2"/>
                  <c:y val="-4.3850575373184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0F4-42B8-BD44-93C96FC2E046}"/>
                </c:ext>
              </c:extLst>
            </c:dLbl>
            <c:dLbl>
              <c:idx val="10"/>
              <c:layout>
                <c:manualLayout>
                  <c:x val="-2.933400573342463E-2"/>
                  <c:y val="-2.76320880855416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1B-4C6E-93B0-3765C61ECB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>
                  <a:defRPr sz="1200" b="0" i="0" u="none" strike="noStrike" kern="1200" baseline="0">
                    <a:solidFill>
                      <a:srgbClr val="4C88A4"/>
                    </a:solidFill>
                    <a:latin typeface="Avenir Next LT Pro Demi" panose="020B07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Sheet1!$A$2:$A$14</c:f>
              <c:numCache>
                <c:formatCode>mmm\-yy</c:formatCode>
                <c:ptCount val="13"/>
                <c:pt idx="0">
                  <c:v>45863</c:v>
                </c:pt>
                <c:pt idx="1">
                  <c:v>45894</c:v>
                </c:pt>
                <c:pt idx="2">
                  <c:v>45925</c:v>
                </c:pt>
                <c:pt idx="3">
                  <c:v>45955</c:v>
                </c:pt>
                <c:pt idx="4">
                  <c:v>45986</c:v>
                </c:pt>
                <c:pt idx="5">
                  <c:v>46016</c:v>
                </c:pt>
                <c:pt idx="6">
                  <c:v>46048</c:v>
                </c:pt>
                <c:pt idx="7" formatCode="d\-mmm">
                  <c:v>46079</c:v>
                </c:pt>
                <c:pt idx="8" formatCode="d\-mmm">
                  <c:v>46107</c:v>
                </c:pt>
                <c:pt idx="9" formatCode="d\-mmm">
                  <c:v>46138</c:v>
                </c:pt>
                <c:pt idx="10" formatCode="d\-mmm">
                  <c:v>46168</c:v>
                </c:pt>
                <c:pt idx="11" formatCode="d\-mmm">
                  <c:v>46199</c:v>
                </c:pt>
                <c:pt idx="12" formatCode="d\-mmm">
                  <c:v>46229</c:v>
                </c:pt>
              </c:numCache>
            </c:numRef>
          </c:cat>
          <c:val>
            <c:numRef>
              <c:f>Sheet1!$B$2:$B$14</c:f>
              <c:numCache>
                <c:formatCode>0.00%</c:formatCode>
                <c:ptCount val="13"/>
                <c:pt idx="0">
                  <c:v>7.4899999999999994E-2</c:v>
                </c:pt>
                <c:pt idx="1">
                  <c:v>7.3700000000000002E-2</c:v>
                </c:pt>
                <c:pt idx="2">
                  <c:v>7.2400000000000006E-2</c:v>
                </c:pt>
                <c:pt idx="3">
                  <c:v>7.17E-2</c:v>
                </c:pt>
                <c:pt idx="4">
                  <c:v>7.0999999999999994E-2</c:v>
                </c:pt>
                <c:pt idx="5">
                  <c:v>7.0999999999999994E-2</c:v>
                </c:pt>
                <c:pt idx="6">
                  <c:v>7.0400000000000004E-2</c:v>
                </c:pt>
                <c:pt idx="7">
                  <c:v>7.0099999999999996E-2</c:v>
                </c:pt>
                <c:pt idx="8">
                  <c:v>6.9400000000000003E-2</c:v>
                </c:pt>
                <c:pt idx="9">
                  <c:v>7.0800000000000002E-2</c:v>
                </c:pt>
                <c:pt idx="10">
                  <c:v>7.1099999999999997E-2</c:v>
                </c:pt>
                <c:pt idx="11">
                  <c:v>7.1800000000000003E-2</c:v>
                </c:pt>
                <c:pt idx="12">
                  <c:v>7.1599999999999997E-2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D6B-49C6-8E8D-564B754C450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00677983"/>
        <c:axId val="1900676319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Average Loan Amount</c:v>
                </c:pt>
              </c:strCache>
            </c:strRef>
          </c:tx>
          <c:spPr>
            <a:ln w="34925" cap="rnd">
              <a:solidFill>
                <a:srgbClr val="BFBFBF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rgbClr val="BFBFBF"/>
              </a:solidFill>
              <a:ln w="9525">
                <a:solidFill>
                  <a:srgbClr val="BFBFBF"/>
                </a:solidFill>
                <a:round/>
              </a:ln>
              <a:effectLst/>
            </c:spPr>
          </c:marker>
          <c:dLbls>
            <c:dLbl>
              <c:idx val="0"/>
              <c:layout>
                <c:manualLayout>
                  <c:x val="-3.7724017649398908E-2"/>
                  <c:y val="-3.17488594912843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D6B-49C6-8E8D-564B754C4503}"/>
                </c:ext>
              </c:extLst>
            </c:dLbl>
            <c:dLbl>
              <c:idx val="1"/>
              <c:layout>
                <c:manualLayout>
                  <c:x val="-3.0294327690947555E-2"/>
                  <c:y val="-4.96083512013386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D6B-49C6-8E8D-564B754C4503}"/>
                </c:ext>
              </c:extLst>
            </c:dLbl>
            <c:dLbl>
              <c:idx val="2"/>
              <c:layout>
                <c:manualLayout>
                  <c:x val="-3.5626721576888606E-2"/>
                  <c:y val="-6.19880374821586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D6B-49C6-8E8D-564B754C4503}"/>
                </c:ext>
              </c:extLst>
            </c:dLbl>
            <c:dLbl>
              <c:idx val="3"/>
              <c:layout>
                <c:manualLayout>
                  <c:x val="-2.7451616528168108E-2"/>
                  <c:y val="-3.27077083788281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D6B-49C6-8E8D-564B754C4503}"/>
                </c:ext>
              </c:extLst>
            </c:dLbl>
            <c:dLbl>
              <c:idx val="4"/>
              <c:layout>
                <c:manualLayout>
                  <c:x val="-4.3871163287102145E-2"/>
                  <c:y val="4.92182135740650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D6B-49C6-8E8D-564B754C4503}"/>
                </c:ext>
              </c:extLst>
            </c:dLbl>
            <c:dLbl>
              <c:idx val="5"/>
              <c:layout>
                <c:manualLayout>
                  <c:x val="-5.6916938909619429E-2"/>
                  <c:y val="-4.40768253992579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D6B-49C6-8E8D-564B754C4503}"/>
                </c:ext>
              </c:extLst>
            </c:dLbl>
            <c:dLbl>
              <c:idx val="6"/>
              <c:layout>
                <c:manualLayout>
                  <c:x val="-4.7812378214544357E-2"/>
                  <c:y val="-4.09939764819056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D6B-49C6-8E8D-564B754C4503}"/>
                </c:ext>
              </c:extLst>
            </c:dLbl>
            <c:dLbl>
              <c:idx val="7"/>
              <c:layout>
                <c:manualLayout>
                  <c:x val="-3.8747055260951374E-2"/>
                  <c:y val="-2.6429323365561821E-2"/>
                </c:manualLayout>
              </c:layout>
              <c:tx>
                <c:rich>
                  <a:bodyPr/>
                  <a:lstStyle/>
                  <a:p>
                    <a:fld id="{0D53CA5E-5C8B-4A09-9267-842B186C5AC3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2-2D6B-49C6-8E8D-564B754C4503}"/>
                </c:ext>
              </c:extLst>
            </c:dLbl>
            <c:dLbl>
              <c:idx val="9"/>
              <c:layout>
                <c:manualLayout>
                  <c:x val="-4.2250671710403018E-2"/>
                  <c:y val="3.84446257850109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D6B-49C6-8E8D-564B754C4503}"/>
                </c:ext>
              </c:extLst>
            </c:dLbl>
            <c:dLbl>
              <c:idx val="10"/>
              <c:layout>
                <c:manualLayout>
                  <c:x val="-3.4075566661682523E-2"/>
                  <c:y val="3.30384633557965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D6B-49C6-8E8D-564B754C45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venir Next LT Pro Demi" panose="020B07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Sheet1!$A$2:$A$14</c:f>
              <c:numCache>
                <c:formatCode>mmm\-yy</c:formatCode>
                <c:ptCount val="13"/>
                <c:pt idx="0">
                  <c:v>45863</c:v>
                </c:pt>
                <c:pt idx="1">
                  <c:v>45894</c:v>
                </c:pt>
                <c:pt idx="2">
                  <c:v>45925</c:v>
                </c:pt>
                <c:pt idx="3">
                  <c:v>45955</c:v>
                </c:pt>
                <c:pt idx="4">
                  <c:v>45986</c:v>
                </c:pt>
                <c:pt idx="5">
                  <c:v>46016</c:v>
                </c:pt>
                <c:pt idx="6">
                  <c:v>46048</c:v>
                </c:pt>
                <c:pt idx="7" formatCode="d\-mmm">
                  <c:v>46079</c:v>
                </c:pt>
                <c:pt idx="8" formatCode="d\-mmm">
                  <c:v>46107</c:v>
                </c:pt>
                <c:pt idx="9" formatCode="d\-mmm">
                  <c:v>46138</c:v>
                </c:pt>
                <c:pt idx="10" formatCode="d\-mmm">
                  <c:v>46168</c:v>
                </c:pt>
                <c:pt idx="11" formatCode="d\-mmm">
                  <c:v>46199</c:v>
                </c:pt>
                <c:pt idx="12" formatCode="d\-mmm">
                  <c:v>46229</c:v>
                </c:pt>
              </c:numCache>
            </c:numRef>
          </c:cat>
          <c:val>
            <c:numRef>
              <c:f>Sheet1!$C$2:$C$14</c:f>
              <c:numCache>
                <c:formatCode>"$"#,##0_);[Red]\("$"#,##0\)</c:formatCode>
                <c:ptCount val="13"/>
                <c:pt idx="0">
                  <c:v>327150</c:v>
                </c:pt>
                <c:pt idx="1">
                  <c:v>321765</c:v>
                </c:pt>
                <c:pt idx="2">
                  <c:v>316001</c:v>
                </c:pt>
                <c:pt idx="3">
                  <c:v>314917</c:v>
                </c:pt>
                <c:pt idx="4">
                  <c:v>302469</c:v>
                </c:pt>
                <c:pt idx="5">
                  <c:v>314338</c:v>
                </c:pt>
                <c:pt idx="6">
                  <c:v>319489</c:v>
                </c:pt>
                <c:pt idx="7" formatCode="&quot;$&quot;#,##0">
                  <c:v>301226</c:v>
                </c:pt>
                <c:pt idx="8">
                  <c:v>310013</c:v>
                </c:pt>
                <c:pt idx="9">
                  <c:v>303156</c:v>
                </c:pt>
                <c:pt idx="10">
                  <c:v>298352</c:v>
                </c:pt>
                <c:pt idx="11">
                  <c:v>319754</c:v>
                </c:pt>
                <c:pt idx="12">
                  <c:v>323171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2D6B-49C6-8E8D-564B754C45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11709983"/>
        <c:axId val="661044335"/>
      </c:lineChart>
      <c:dateAx>
        <c:axId val="1900677983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900676319"/>
        <c:crosses val="autoZero"/>
        <c:auto val="1"/>
        <c:lblOffset val="100"/>
        <c:baseTimeUnit val="months"/>
      </c:dateAx>
      <c:valAx>
        <c:axId val="19006763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dk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900677983"/>
        <c:crosses val="autoZero"/>
        <c:crossBetween val="between"/>
      </c:valAx>
      <c:valAx>
        <c:axId val="661044335"/>
        <c:scaling>
          <c:orientation val="minMax"/>
        </c:scaling>
        <c:delete val="0"/>
        <c:axPos val="r"/>
        <c:numFmt formatCode="&quot;$&quot;#,##0_);[Red]\(&quot;$&quot;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811709983"/>
        <c:crosses val="max"/>
        <c:crossBetween val="between"/>
      </c:valAx>
      <c:dateAx>
        <c:axId val="811709983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661044335"/>
        <c:crosses val="autoZero"/>
        <c:auto val="1"/>
        <c:lblOffset val="100"/>
        <c:baseTimeUnit val="months"/>
      </c:date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rgbClr val="4C88A4"/>
      </a:solidFill>
      <a:prstDash val="solid"/>
      <a:miter lim="800000"/>
    </a:ln>
    <a:effectLst>
      <a:outerShdw blurRad="50800" dist="38100" dir="2700000" algn="tl" rotWithShape="0">
        <a:prstClr val="black">
          <a:alpha val="40000"/>
        </a:prstClr>
      </a:outerShdw>
      <a:softEdge rad="12700"/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sz="1100" dirty="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12700" cap="flat" cmpd="sng" algn="ctr">
      <a:noFill/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sz="1100" dirty="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0681963930060575E-2"/>
          <c:y val="0.13696635231503501"/>
          <c:w val="0.86916613415338484"/>
          <c:h val="0.691410650493093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May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1"/>
              <c:layout>
                <c:manualLayout>
                  <c:x val="-9.060261152396732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209-46A8-A699-8580F3EF84DF}"/>
                </c:ext>
              </c:extLst>
            </c:dLbl>
            <c:dLbl>
              <c:idx val="2"/>
              <c:layout>
                <c:manualLayout>
                  <c:x val="7.2482089219173184E-3"/>
                  <c:y val="1.7467248908296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209-46A8-A699-8580F3EF84DF}"/>
                </c:ext>
              </c:extLst>
            </c:dLbl>
            <c:dLbl>
              <c:idx val="3"/>
              <c:layout>
                <c:manualLayout>
                  <c:x val="1.8120522304793463E-3"/>
                  <c:y val="1.164483260553118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248-4A0A-944A-D641A78DB5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Avenir Next LT Pro Demi" panose="020B07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&lt;6.00%</c:v>
                </c:pt>
                <c:pt idx="1">
                  <c:v>6.0-6.99%</c:v>
                </c:pt>
                <c:pt idx="2">
                  <c:v>7.0-7.99%</c:v>
                </c:pt>
                <c:pt idx="3">
                  <c:v>&gt;8.00%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8.9999999999999993E-3</c:v>
                </c:pt>
                <c:pt idx="1">
                  <c:v>0.51</c:v>
                </c:pt>
                <c:pt idx="2">
                  <c:v>0.4</c:v>
                </c:pt>
                <c:pt idx="3">
                  <c:v>8.3000000000000004E-2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3E-4080-9ED4-9859FE91B1E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June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5.436156691438006E-3"/>
                  <c:y val="1.746724890829683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209-46A8-A699-8580F3EF84DF}"/>
                </c:ext>
              </c:extLst>
            </c:dLbl>
            <c:dLbl>
              <c:idx val="1"/>
              <c:layout>
                <c:manualLayout>
                  <c:x val="3.6241044609586263E-3"/>
                  <c:y val="1.16448326055312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209-46A8-A699-8580F3EF84DF}"/>
                </c:ext>
              </c:extLst>
            </c:dLbl>
            <c:dLbl>
              <c:idx val="2"/>
              <c:layout>
                <c:manualLayout>
                  <c:x val="3.6241044609586926E-3"/>
                  <c:y val="1.746724890829694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209-46A8-A699-8580F3EF84DF}"/>
                </c:ext>
              </c:extLst>
            </c:dLbl>
            <c:dLbl>
              <c:idx val="3"/>
              <c:layout>
                <c:manualLayout>
                  <c:x val="0"/>
                  <c:y val="-1.7467248908297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209-46A8-A699-8580F3EF84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/>
                    </a:solidFill>
                    <a:latin typeface="Avenir Next LT Pro Demi" panose="020B07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&lt;6.00%</c:v>
                </c:pt>
                <c:pt idx="1">
                  <c:v>6.0-6.99%</c:v>
                </c:pt>
                <c:pt idx="2">
                  <c:v>7.0-7.99%</c:v>
                </c:pt>
                <c:pt idx="3">
                  <c:v>&gt;8.00%</c:v>
                </c:pt>
              </c:strCache>
            </c:strRef>
          </c:cat>
          <c:val>
            <c:numRef>
              <c:f>Sheet1!$C$2:$C$5</c:f>
              <c:numCache>
                <c:formatCode>0.0%</c:formatCode>
                <c:ptCount val="4"/>
                <c:pt idx="0">
                  <c:v>5.0000000000000001E-3</c:v>
                </c:pt>
                <c:pt idx="1">
                  <c:v>0.45500000000000002</c:v>
                </c:pt>
                <c:pt idx="2">
                  <c:v>0.443</c:v>
                </c:pt>
                <c:pt idx="3">
                  <c:v>9.6000000000000002E-2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09-46A8-A699-8580F3EF84D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July</c:v>
                </c:pt>
              </c:strCache>
            </c:strRef>
          </c:tx>
          <c:spPr>
            <a:solidFill>
              <a:srgbClr val="B03335"/>
            </a:solidFill>
            <a:ln w="19050"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1.0872313382876045E-2"/>
                  <c:y val="1.455604075691411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209-46A8-A699-8580F3EF84DF}"/>
                </c:ext>
              </c:extLst>
            </c:dLbl>
            <c:dLbl>
              <c:idx val="1"/>
              <c:layout>
                <c:manualLayout>
                  <c:x val="1.6308470074314116E-2"/>
                  <c:y val="-2.91120815138282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209-46A8-A699-8580F3EF84DF}"/>
                </c:ext>
              </c:extLst>
            </c:dLbl>
            <c:dLbl>
              <c:idx val="2"/>
              <c:layout>
                <c:manualLayout>
                  <c:x val="0"/>
                  <c:y val="-1.746724890829694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209-46A8-A699-8580F3EF84DF}"/>
                </c:ext>
              </c:extLst>
            </c:dLbl>
            <c:dLbl>
              <c:idx val="3"/>
              <c:layout>
                <c:manualLayout>
                  <c:x val="1.8120522304793463E-3"/>
                  <c:y val="1.746724890829694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248-4A0A-944A-D641A78DB5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/>
                    </a:solidFill>
                    <a:latin typeface="Avenir Next LT Pro Demi" panose="020B07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&lt;6.00%</c:v>
                </c:pt>
                <c:pt idx="1">
                  <c:v>6.0-6.99%</c:v>
                </c:pt>
                <c:pt idx="2">
                  <c:v>7.0-7.99%</c:v>
                </c:pt>
                <c:pt idx="3">
                  <c:v>&gt;8.00%</c:v>
                </c:pt>
              </c:strCache>
            </c:strRef>
          </c:cat>
          <c:val>
            <c:numRef>
              <c:f>Sheet1!$D$2:$D$5</c:f>
              <c:numCache>
                <c:formatCode>0.0%</c:formatCode>
                <c:ptCount val="4"/>
                <c:pt idx="0">
                  <c:v>3.0000000000000001E-3</c:v>
                </c:pt>
                <c:pt idx="1">
                  <c:v>0.46600000000000003</c:v>
                </c:pt>
                <c:pt idx="2">
                  <c:v>0.44500000000000001</c:v>
                </c:pt>
                <c:pt idx="3">
                  <c:v>8.6999999999999994E-2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09-46A8-A699-8580F3EF84D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900677983"/>
        <c:axId val="1900676319"/>
      </c:barChart>
      <c:catAx>
        <c:axId val="19006779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B03335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900676319"/>
        <c:crosses val="autoZero"/>
        <c:auto val="1"/>
        <c:lblAlgn val="ctr"/>
        <c:lblOffset val="100"/>
        <c:noMultiLvlLbl val="0"/>
      </c:catAx>
      <c:valAx>
        <c:axId val="1900676319"/>
        <c:scaling>
          <c:orientation val="minMax"/>
          <c:max val="0.70000000000000007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900677983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499529116199102"/>
          <c:y val="4.2023175150136323E-2"/>
          <c:w val="0.32353707458863562"/>
          <c:h val="5.93152930119542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/>
              </a:solidFill>
              <a:latin typeface="Avenir Next LT Pro" panose="020B05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rgbClr val="B03335"/>
      </a:solidFill>
      <a:prstDash val="solid"/>
      <a:miter lim="800000"/>
    </a:ln>
    <a:effectLst>
      <a:outerShdw blurRad="50800" dist="38100" dir="2700000" algn="tl" rotWithShape="0">
        <a:prstClr val="black">
          <a:alpha val="40000"/>
        </a:prstClr>
      </a:outerShdw>
      <a:softEdge rad="12700"/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0.31739</cdr:x>
      <cdr:y>0.31597</cdr:y>
    </cdr:from>
    <cdr:to>
      <cdr:x>0.68261</cdr:x>
      <cdr:y>0.68402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EEA41FDD-B55F-992C-C514-38DF7006F80E}"/>
            </a:ext>
          </a:extLst>
        </cdr:cNvPr>
        <cdr:cNvSpPr txBox="1"/>
      </cdr:nvSpPr>
      <cdr:spPr>
        <a:xfrm xmlns:a="http://schemas.openxmlformats.org/drawingml/2006/main">
          <a:off x="1353900" y="1377824"/>
          <a:ext cx="1557963" cy="16049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6000" b="1" kern="1200" dirty="0">
              <a:solidFill>
                <a:srgbClr val="006600"/>
              </a:solidFill>
              <a:latin typeface="Azo Sans" panose="020B0603030503020204"/>
            </a:rPr>
            <a:t>+64% </a:t>
          </a:r>
        </a:p>
        <a:p xmlns:a="http://schemas.openxmlformats.org/drawingml/2006/main">
          <a:pPr algn="ctr"/>
          <a:r>
            <a:rPr lang="en-US" sz="1600" b="1" kern="1200" dirty="0">
              <a:solidFill>
                <a:srgbClr val="006600"/>
              </a:solidFill>
              <a:latin typeface="Azo Sans" panose="020B0603030503020204"/>
            </a:rPr>
            <a:t>Average Growth</a:t>
          </a:r>
        </a:p>
        <a:p xmlns:a="http://schemas.openxmlformats.org/drawingml/2006/main">
          <a:pPr algn="ctr"/>
          <a:r>
            <a:rPr lang="en-US" sz="1200" b="1" kern="1200" dirty="0">
              <a:solidFill>
                <a:srgbClr val="006600"/>
              </a:solidFill>
              <a:latin typeface="Azo Sans" panose="020B0603030503020204"/>
            </a:rPr>
            <a:t>*30 are Lightning Docs Users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0.33178</cdr:x>
      <cdr:y>0.31597</cdr:y>
    </cdr:from>
    <cdr:to>
      <cdr:x>0.67453</cdr:x>
      <cdr:y>0.68403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2DD53C2-287E-017A-8BD0-2DF7374BA0F9}"/>
            </a:ext>
          </a:extLst>
        </cdr:cNvPr>
        <cdr:cNvSpPr txBox="1"/>
      </cdr:nvSpPr>
      <cdr:spPr>
        <a:xfrm xmlns:a="http://schemas.openxmlformats.org/drawingml/2006/main">
          <a:off x="1464186" y="1377825"/>
          <a:ext cx="1512601" cy="16049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6000" b="1" kern="1200" dirty="0">
              <a:solidFill>
                <a:srgbClr val="990033"/>
              </a:solidFill>
              <a:latin typeface="Azo Sans" panose="020B0603030503020204"/>
            </a:rPr>
            <a:t>-22%</a:t>
          </a:r>
        </a:p>
        <a:p xmlns:a="http://schemas.openxmlformats.org/drawingml/2006/main">
          <a:pPr algn="ctr"/>
          <a:r>
            <a:rPr lang="en-US" sz="1600" b="1" kern="1200" dirty="0">
              <a:solidFill>
                <a:srgbClr val="990033"/>
              </a:solidFill>
              <a:latin typeface="Azo Sans" panose="020B0603030503020204"/>
            </a:rPr>
            <a:t>Average Growth</a:t>
          </a:r>
        </a:p>
        <a:p xmlns:a="http://schemas.openxmlformats.org/drawingml/2006/main">
          <a:pPr algn="ctr"/>
          <a:r>
            <a:rPr lang="en-US" sz="1200" b="1" kern="1200" dirty="0">
              <a:solidFill>
                <a:srgbClr val="990033"/>
              </a:solidFill>
              <a:latin typeface="Azo Sans" panose="020B0603030503020204"/>
            </a:rPr>
            <a:t>*17 are Lightning Docs Users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0.11518</cdr:x>
      <cdr:y>0.61072</cdr:y>
    </cdr:from>
    <cdr:to>
      <cdr:x>0.1562</cdr:x>
      <cdr:y>0.69373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0EFF067C-C894-3C90-1CE3-CEFE31C8B265}"/>
            </a:ext>
          </a:extLst>
        </cdr:cNvPr>
        <cdr:cNvSpPr txBox="1"/>
      </cdr:nvSpPr>
      <cdr:spPr>
        <a:xfrm xmlns:a="http://schemas.openxmlformats.org/drawingml/2006/main">
          <a:off x="1297858" y="2965891"/>
          <a:ext cx="462116" cy="4031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0.11476</cdr:x>
      <cdr:y>0.63963</cdr:y>
    </cdr:from>
    <cdr:to>
      <cdr:x>0.11476</cdr:x>
      <cdr:y>0.72302</cdr:y>
    </cdr:to>
    <cdr:cxnSp macro="">
      <cdr:nvCxnSpPr>
        <cdr:cNvPr id="6" name="Straight Connector 5">
          <a:extLst xmlns:a="http://schemas.openxmlformats.org/drawingml/2006/main">
            <a:ext uri="{FF2B5EF4-FFF2-40B4-BE49-F238E27FC236}">
              <a16:creationId xmlns:a16="http://schemas.microsoft.com/office/drawing/2014/main" id="{F9C9F9B5-8281-B846-0503-DDFBBB885913}"/>
            </a:ext>
          </a:extLst>
        </cdr:cNvPr>
        <cdr:cNvCxnSpPr/>
      </cdr:nvCxnSpPr>
      <cdr:spPr>
        <a:xfrm xmlns:a="http://schemas.openxmlformats.org/drawingml/2006/main" flipV="1">
          <a:off x="1281875" y="3141228"/>
          <a:ext cx="0" cy="409527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0.18589</cdr:x>
      <cdr:y>0.63952</cdr:y>
    </cdr:from>
    <cdr:to>
      <cdr:x>0.18589</cdr:x>
      <cdr:y>0.7268</cdr:y>
    </cdr:to>
    <cdr:cxnSp macro="">
      <cdr:nvCxnSpPr>
        <cdr:cNvPr id="7" name="Straight Connector 6">
          <a:extLst xmlns:a="http://schemas.openxmlformats.org/drawingml/2006/main">
            <a:ext uri="{FF2B5EF4-FFF2-40B4-BE49-F238E27FC236}">
              <a16:creationId xmlns:a16="http://schemas.microsoft.com/office/drawing/2014/main" id="{F9C9F9B5-8281-B846-0503-DDFBBB885913}"/>
            </a:ext>
          </a:extLst>
        </cdr:cNvPr>
        <cdr:cNvCxnSpPr/>
      </cdr:nvCxnSpPr>
      <cdr:spPr>
        <a:xfrm xmlns:a="http://schemas.openxmlformats.org/drawingml/2006/main" flipV="1">
          <a:off x="2076348" y="3140667"/>
          <a:ext cx="0" cy="428631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0.32683</cdr:x>
      <cdr:y>0.66562</cdr:y>
    </cdr:from>
    <cdr:to>
      <cdr:x>0.32683</cdr:x>
      <cdr:y>0.74059</cdr:y>
    </cdr:to>
    <cdr:cxnSp macro="">
      <cdr:nvCxnSpPr>
        <cdr:cNvPr id="8" name="Straight Connector 7">
          <a:extLst xmlns:a="http://schemas.openxmlformats.org/drawingml/2006/main">
            <a:ext uri="{FF2B5EF4-FFF2-40B4-BE49-F238E27FC236}">
              <a16:creationId xmlns:a16="http://schemas.microsoft.com/office/drawing/2014/main" id="{F9C9F9B5-8281-B846-0503-DDFBBB885913}"/>
            </a:ext>
          </a:extLst>
        </cdr:cNvPr>
        <cdr:cNvCxnSpPr/>
      </cdr:nvCxnSpPr>
      <cdr:spPr>
        <a:xfrm xmlns:a="http://schemas.openxmlformats.org/drawingml/2006/main" flipV="1">
          <a:off x="3650666" y="3268873"/>
          <a:ext cx="0" cy="36816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0.39779</cdr:x>
      <cdr:y>0.65333</cdr:y>
    </cdr:from>
    <cdr:to>
      <cdr:x>0.39779</cdr:x>
      <cdr:y>0.75133</cdr:y>
    </cdr:to>
    <cdr:cxnSp macro="">
      <cdr:nvCxnSpPr>
        <cdr:cNvPr id="9" name="Straight Connector 8">
          <a:extLst xmlns:a="http://schemas.openxmlformats.org/drawingml/2006/main">
            <a:ext uri="{FF2B5EF4-FFF2-40B4-BE49-F238E27FC236}">
              <a16:creationId xmlns:a16="http://schemas.microsoft.com/office/drawing/2014/main" id="{F9C9F9B5-8281-B846-0503-DDFBBB885913}"/>
            </a:ext>
          </a:extLst>
        </cdr:cNvPr>
        <cdr:cNvCxnSpPr/>
      </cdr:nvCxnSpPr>
      <cdr:spPr>
        <a:xfrm xmlns:a="http://schemas.openxmlformats.org/drawingml/2006/main" flipV="1">
          <a:off x="4443230" y="3208516"/>
          <a:ext cx="0" cy="481277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0.46864</cdr:x>
      <cdr:y>0.67898</cdr:y>
    </cdr:from>
    <cdr:to>
      <cdr:x>0.46864</cdr:x>
      <cdr:y>0.75372</cdr:y>
    </cdr:to>
    <cdr:cxnSp macro="">
      <cdr:nvCxnSpPr>
        <cdr:cNvPr id="10" name="Straight Connector 9">
          <a:extLst xmlns:a="http://schemas.openxmlformats.org/drawingml/2006/main">
            <a:ext uri="{FF2B5EF4-FFF2-40B4-BE49-F238E27FC236}">
              <a16:creationId xmlns:a16="http://schemas.microsoft.com/office/drawing/2014/main" id="{F9C9F9B5-8281-B846-0503-DDFBBB885913}"/>
            </a:ext>
          </a:extLst>
        </cdr:cNvPr>
        <cdr:cNvCxnSpPr/>
      </cdr:nvCxnSpPr>
      <cdr:spPr>
        <a:xfrm xmlns:a="http://schemas.openxmlformats.org/drawingml/2006/main" flipV="1">
          <a:off x="5234662" y="3334453"/>
          <a:ext cx="0" cy="367047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0.54079</cdr:x>
      <cdr:y>0.67445</cdr:y>
    </cdr:from>
    <cdr:to>
      <cdr:x>0.54079</cdr:x>
      <cdr:y>0.75105</cdr:y>
    </cdr:to>
    <cdr:cxnSp macro="">
      <cdr:nvCxnSpPr>
        <cdr:cNvPr id="11" name="Straight Connector 10">
          <a:extLst xmlns:a="http://schemas.openxmlformats.org/drawingml/2006/main">
            <a:ext uri="{FF2B5EF4-FFF2-40B4-BE49-F238E27FC236}">
              <a16:creationId xmlns:a16="http://schemas.microsoft.com/office/drawing/2014/main" id="{F9C9F9B5-8281-B846-0503-DDFBBB885913}"/>
            </a:ext>
          </a:extLst>
        </cdr:cNvPr>
        <cdr:cNvCxnSpPr/>
      </cdr:nvCxnSpPr>
      <cdr:spPr>
        <a:xfrm xmlns:a="http://schemas.openxmlformats.org/drawingml/2006/main" flipV="1">
          <a:off x="6040623" y="3312206"/>
          <a:ext cx="0" cy="376182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0.6816</cdr:x>
      <cdr:y>0.68847</cdr:y>
    </cdr:from>
    <cdr:to>
      <cdr:x>0.6816</cdr:x>
      <cdr:y>0.74262</cdr:y>
    </cdr:to>
    <cdr:cxnSp macro="">
      <cdr:nvCxnSpPr>
        <cdr:cNvPr id="12" name="Straight Connector 11">
          <a:extLst xmlns:a="http://schemas.openxmlformats.org/drawingml/2006/main">
            <a:ext uri="{FF2B5EF4-FFF2-40B4-BE49-F238E27FC236}">
              <a16:creationId xmlns:a16="http://schemas.microsoft.com/office/drawing/2014/main" id="{F9C9F9B5-8281-B846-0503-DDFBBB885913}"/>
            </a:ext>
          </a:extLst>
        </cdr:cNvPr>
        <cdr:cNvCxnSpPr/>
      </cdr:nvCxnSpPr>
      <cdr:spPr>
        <a:xfrm xmlns:a="http://schemas.openxmlformats.org/drawingml/2006/main" flipV="1">
          <a:off x="7613452" y="3381094"/>
          <a:ext cx="0" cy="265904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0.75152</cdr:x>
      <cdr:y>0.67438</cdr:y>
    </cdr:from>
    <cdr:to>
      <cdr:x>0.75152</cdr:x>
      <cdr:y>0.74859</cdr:y>
    </cdr:to>
    <cdr:cxnSp macro="">
      <cdr:nvCxnSpPr>
        <cdr:cNvPr id="13" name="Straight Connector 12">
          <a:extLst xmlns:a="http://schemas.openxmlformats.org/drawingml/2006/main">
            <a:ext uri="{FF2B5EF4-FFF2-40B4-BE49-F238E27FC236}">
              <a16:creationId xmlns:a16="http://schemas.microsoft.com/office/drawing/2014/main" id="{F9C9F9B5-8281-B846-0503-DDFBBB885913}"/>
            </a:ext>
          </a:extLst>
        </cdr:cNvPr>
        <cdr:cNvCxnSpPr/>
      </cdr:nvCxnSpPr>
      <cdr:spPr>
        <a:xfrm xmlns:a="http://schemas.openxmlformats.org/drawingml/2006/main" flipV="1">
          <a:off x="8394402" y="3311877"/>
          <a:ext cx="0" cy="364458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0.89397</cdr:x>
      <cdr:y>0.66325</cdr:y>
    </cdr:from>
    <cdr:to>
      <cdr:x>0.89397</cdr:x>
      <cdr:y>0.73279</cdr:y>
    </cdr:to>
    <cdr:cxnSp macro="">
      <cdr:nvCxnSpPr>
        <cdr:cNvPr id="14" name="Straight Connector 13">
          <a:extLst xmlns:a="http://schemas.openxmlformats.org/drawingml/2006/main">
            <a:ext uri="{FF2B5EF4-FFF2-40B4-BE49-F238E27FC236}">
              <a16:creationId xmlns:a16="http://schemas.microsoft.com/office/drawing/2014/main" id="{F9C9F9B5-8281-B846-0503-DDFBBB885913}"/>
            </a:ext>
          </a:extLst>
        </cdr:cNvPr>
        <cdr:cNvCxnSpPr/>
      </cdr:nvCxnSpPr>
      <cdr:spPr>
        <a:xfrm xmlns:a="http://schemas.openxmlformats.org/drawingml/2006/main" flipV="1">
          <a:off x="9985609" y="3257231"/>
          <a:ext cx="0" cy="341497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0.84603</cdr:x>
      <cdr:y>0</cdr:y>
    </cdr:from>
    <cdr:to>
      <cdr:x>0.90101</cdr:x>
      <cdr:y>0.06479</cdr:y>
    </cdr:to>
    <cdr:sp macro="" textlink="">
      <cdr:nvSpPr>
        <cdr:cNvPr id="24" name="TextBox 1">
          <a:extLst xmlns:a="http://schemas.openxmlformats.org/drawingml/2006/main">
            <a:ext uri="{FF2B5EF4-FFF2-40B4-BE49-F238E27FC236}">
              <a16:creationId xmlns:a16="http://schemas.microsoft.com/office/drawing/2014/main" id="{3A9EA0BB-2E99-AF38-8467-C4A5D8EDEEA1}"/>
            </a:ext>
          </a:extLst>
        </cdr:cNvPr>
        <cdr:cNvSpPr txBox="1"/>
      </cdr:nvSpPr>
      <cdr:spPr>
        <a:xfrm xmlns:a="http://schemas.openxmlformats.org/drawingml/2006/main">
          <a:off x="9532899" y="-1084998"/>
          <a:ext cx="619432" cy="3146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11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0.25705</cdr:x>
      <cdr:y>0.6402</cdr:y>
    </cdr:from>
    <cdr:to>
      <cdr:x>0.25705</cdr:x>
      <cdr:y>0.7333</cdr:y>
    </cdr:to>
    <cdr:cxnSp macro="">
      <cdr:nvCxnSpPr>
        <cdr:cNvPr id="27" name="Straight Connector 26">
          <a:extLst xmlns:a="http://schemas.openxmlformats.org/drawingml/2006/main">
            <a:ext uri="{FF2B5EF4-FFF2-40B4-BE49-F238E27FC236}">
              <a16:creationId xmlns:a16="http://schemas.microsoft.com/office/drawing/2014/main" id="{E1620864-493C-AE1A-D822-025AB2E981B3}"/>
            </a:ext>
          </a:extLst>
        </cdr:cNvPr>
        <cdr:cNvCxnSpPr/>
      </cdr:nvCxnSpPr>
      <cdr:spPr>
        <a:xfrm xmlns:a="http://schemas.openxmlformats.org/drawingml/2006/main" flipV="1">
          <a:off x="2871261" y="3144032"/>
          <a:ext cx="0" cy="457214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0.61083</cdr:x>
      <cdr:y>0.66356</cdr:y>
    </cdr:from>
    <cdr:to>
      <cdr:x>0.61083</cdr:x>
      <cdr:y>0.74692</cdr:y>
    </cdr:to>
    <cdr:cxnSp macro="">
      <cdr:nvCxnSpPr>
        <cdr:cNvPr id="28" name="Straight Connector 27">
          <a:extLst xmlns:a="http://schemas.openxmlformats.org/drawingml/2006/main">
            <a:ext uri="{FF2B5EF4-FFF2-40B4-BE49-F238E27FC236}">
              <a16:creationId xmlns:a16="http://schemas.microsoft.com/office/drawing/2014/main" id="{38E4E59D-CD8C-29B4-6A48-55F7AE691883}"/>
            </a:ext>
          </a:extLst>
        </cdr:cNvPr>
        <cdr:cNvCxnSpPr/>
      </cdr:nvCxnSpPr>
      <cdr:spPr>
        <a:xfrm xmlns:a="http://schemas.openxmlformats.org/drawingml/2006/main" flipV="1">
          <a:off x="6822896" y="3258757"/>
          <a:ext cx="0" cy="40938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0.82316</cdr:x>
      <cdr:y>0.66531</cdr:y>
    </cdr:from>
    <cdr:to>
      <cdr:x>0.82316</cdr:x>
      <cdr:y>0.73979</cdr:y>
    </cdr:to>
    <cdr:cxnSp macro="">
      <cdr:nvCxnSpPr>
        <cdr:cNvPr id="29" name="Straight Connector 28">
          <a:extLst xmlns:a="http://schemas.openxmlformats.org/drawingml/2006/main">
            <a:ext uri="{FF2B5EF4-FFF2-40B4-BE49-F238E27FC236}">
              <a16:creationId xmlns:a16="http://schemas.microsoft.com/office/drawing/2014/main" id="{38E4E59D-CD8C-29B4-6A48-55F7AE691883}"/>
            </a:ext>
          </a:extLst>
        </cdr:cNvPr>
        <cdr:cNvCxnSpPr/>
      </cdr:nvCxnSpPr>
      <cdr:spPr>
        <a:xfrm xmlns:a="http://schemas.openxmlformats.org/drawingml/2006/main" flipV="1">
          <a:off x="9194649" y="3267342"/>
          <a:ext cx="0" cy="365771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0.11431</cdr:x>
      <cdr:y>0.47085</cdr:y>
    </cdr:from>
    <cdr:to>
      <cdr:x>0.11431</cdr:x>
      <cdr:y>0.58907</cdr:y>
    </cdr:to>
    <cdr:cxnSp macro="">
      <cdr:nvCxnSpPr>
        <cdr:cNvPr id="48" name="Straight Connector 47">
          <a:extLst xmlns:a="http://schemas.openxmlformats.org/drawingml/2006/main">
            <a:ext uri="{FF2B5EF4-FFF2-40B4-BE49-F238E27FC236}">
              <a16:creationId xmlns:a16="http://schemas.microsoft.com/office/drawing/2014/main" id="{B45EA830-C77A-04E0-B04E-A1D69EA3ABEE}"/>
            </a:ext>
          </a:extLst>
        </cdr:cNvPr>
        <cdr:cNvCxnSpPr/>
      </cdr:nvCxnSpPr>
      <cdr:spPr>
        <a:xfrm xmlns:a="http://schemas.openxmlformats.org/drawingml/2006/main" flipV="1">
          <a:off x="1276797" y="2312359"/>
          <a:ext cx="0" cy="580569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0.1861</cdr:x>
      <cdr:y>0.46</cdr:y>
    </cdr:from>
    <cdr:to>
      <cdr:x>0.1861</cdr:x>
      <cdr:y>0.59575</cdr:y>
    </cdr:to>
    <cdr:cxnSp macro="">
      <cdr:nvCxnSpPr>
        <cdr:cNvPr id="50" name="Straight Connector 49">
          <a:extLst xmlns:a="http://schemas.openxmlformats.org/drawingml/2006/main">
            <a:ext uri="{FF2B5EF4-FFF2-40B4-BE49-F238E27FC236}">
              <a16:creationId xmlns:a16="http://schemas.microsoft.com/office/drawing/2014/main" id="{1F7E338C-7F61-DA1C-EBBB-1DF40B9BE687}"/>
            </a:ext>
          </a:extLst>
        </cdr:cNvPr>
        <cdr:cNvCxnSpPr/>
      </cdr:nvCxnSpPr>
      <cdr:spPr>
        <a:xfrm xmlns:a="http://schemas.openxmlformats.org/drawingml/2006/main" flipV="1">
          <a:off x="2078668" y="2259043"/>
          <a:ext cx="0" cy="666673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0.25738</cdr:x>
      <cdr:y>0.46</cdr:y>
    </cdr:from>
    <cdr:to>
      <cdr:x>0.25738</cdr:x>
      <cdr:y>0.60316</cdr:y>
    </cdr:to>
    <cdr:cxnSp macro="">
      <cdr:nvCxnSpPr>
        <cdr:cNvPr id="53" name="Straight Connector 52">
          <a:extLst xmlns:a="http://schemas.openxmlformats.org/drawingml/2006/main">
            <a:ext uri="{FF2B5EF4-FFF2-40B4-BE49-F238E27FC236}">
              <a16:creationId xmlns:a16="http://schemas.microsoft.com/office/drawing/2014/main" id="{09625690-90B4-A939-03DC-9AAF040039CE}"/>
            </a:ext>
          </a:extLst>
        </cdr:cNvPr>
        <cdr:cNvCxnSpPr/>
      </cdr:nvCxnSpPr>
      <cdr:spPr>
        <a:xfrm xmlns:a="http://schemas.openxmlformats.org/drawingml/2006/main" flipV="1">
          <a:off x="2874904" y="2259066"/>
          <a:ext cx="0" cy="703058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0.32638</cdr:x>
      <cdr:y>0.47042</cdr:y>
    </cdr:from>
    <cdr:to>
      <cdr:x>0.32638</cdr:x>
      <cdr:y>0.61484</cdr:y>
    </cdr:to>
    <cdr:cxnSp macro="">
      <cdr:nvCxnSpPr>
        <cdr:cNvPr id="57" name="Straight Connector 56">
          <a:extLst xmlns:a="http://schemas.openxmlformats.org/drawingml/2006/main">
            <a:ext uri="{FF2B5EF4-FFF2-40B4-BE49-F238E27FC236}">
              <a16:creationId xmlns:a16="http://schemas.microsoft.com/office/drawing/2014/main" id="{6D3792AE-31F8-5B82-78EB-643F26C26292}"/>
            </a:ext>
          </a:extLst>
        </cdr:cNvPr>
        <cdr:cNvCxnSpPr/>
      </cdr:nvCxnSpPr>
      <cdr:spPr>
        <a:xfrm xmlns:a="http://schemas.openxmlformats.org/drawingml/2006/main" flipV="1">
          <a:off x="3645640" y="2310230"/>
          <a:ext cx="0" cy="709261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0.39733</cdr:x>
      <cdr:y>0.48671</cdr:y>
    </cdr:from>
    <cdr:to>
      <cdr:x>0.39733</cdr:x>
      <cdr:y>0.6138</cdr:y>
    </cdr:to>
    <cdr:cxnSp macro="">
      <cdr:nvCxnSpPr>
        <cdr:cNvPr id="59" name="Straight Connector 58">
          <a:extLst xmlns:a="http://schemas.openxmlformats.org/drawingml/2006/main">
            <a:ext uri="{FF2B5EF4-FFF2-40B4-BE49-F238E27FC236}">
              <a16:creationId xmlns:a16="http://schemas.microsoft.com/office/drawing/2014/main" id="{F64FF0B6-C415-5933-8A9D-7D8912A6FD67}"/>
            </a:ext>
          </a:extLst>
        </cdr:cNvPr>
        <cdr:cNvCxnSpPr/>
      </cdr:nvCxnSpPr>
      <cdr:spPr>
        <a:xfrm xmlns:a="http://schemas.openxmlformats.org/drawingml/2006/main" flipV="1">
          <a:off x="4438152" y="2390211"/>
          <a:ext cx="0" cy="624138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0.46864</cdr:x>
      <cdr:y>0.5</cdr:y>
    </cdr:from>
    <cdr:to>
      <cdr:x>0.46864</cdr:x>
      <cdr:y>0.62987</cdr:y>
    </cdr:to>
    <cdr:cxnSp macro="">
      <cdr:nvCxnSpPr>
        <cdr:cNvPr id="62" name="Straight Connector 61">
          <a:extLst xmlns:a="http://schemas.openxmlformats.org/drawingml/2006/main">
            <a:ext uri="{FF2B5EF4-FFF2-40B4-BE49-F238E27FC236}">
              <a16:creationId xmlns:a16="http://schemas.microsoft.com/office/drawing/2014/main" id="{A9DAA18B-D96E-E723-6394-86191B7BF153}"/>
            </a:ext>
          </a:extLst>
        </cdr:cNvPr>
        <cdr:cNvCxnSpPr/>
      </cdr:nvCxnSpPr>
      <cdr:spPr>
        <a:xfrm xmlns:a="http://schemas.openxmlformats.org/drawingml/2006/main" flipV="1">
          <a:off x="5234662" y="2455497"/>
          <a:ext cx="0" cy="637798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0.54079</cdr:x>
      <cdr:y>0.50823</cdr:y>
    </cdr:from>
    <cdr:to>
      <cdr:x>0.54079</cdr:x>
      <cdr:y>0.62245</cdr:y>
    </cdr:to>
    <cdr:cxnSp macro="">
      <cdr:nvCxnSpPr>
        <cdr:cNvPr id="65" name="Straight Connector 64">
          <a:extLst xmlns:a="http://schemas.openxmlformats.org/drawingml/2006/main">
            <a:ext uri="{FF2B5EF4-FFF2-40B4-BE49-F238E27FC236}">
              <a16:creationId xmlns:a16="http://schemas.microsoft.com/office/drawing/2014/main" id="{9486856B-2B0C-3385-AEC8-A7E4A4934AD4}"/>
            </a:ext>
          </a:extLst>
        </cdr:cNvPr>
        <cdr:cNvCxnSpPr/>
      </cdr:nvCxnSpPr>
      <cdr:spPr>
        <a:xfrm xmlns:a="http://schemas.openxmlformats.org/drawingml/2006/main" flipV="1">
          <a:off x="6040623" y="2495898"/>
          <a:ext cx="0" cy="560967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0.61029</cdr:x>
      <cdr:y>0.51235</cdr:y>
    </cdr:from>
    <cdr:to>
      <cdr:x>0.61029</cdr:x>
      <cdr:y>0.6232</cdr:y>
    </cdr:to>
    <cdr:cxnSp macro="">
      <cdr:nvCxnSpPr>
        <cdr:cNvPr id="69" name="Straight Connector 68">
          <a:extLst xmlns:a="http://schemas.openxmlformats.org/drawingml/2006/main">
            <a:ext uri="{FF2B5EF4-FFF2-40B4-BE49-F238E27FC236}">
              <a16:creationId xmlns:a16="http://schemas.microsoft.com/office/drawing/2014/main" id="{EE4E68DB-CF9B-6240-99CE-5B0CBA1E8F88}"/>
            </a:ext>
          </a:extLst>
        </cdr:cNvPr>
        <cdr:cNvCxnSpPr/>
      </cdr:nvCxnSpPr>
      <cdr:spPr>
        <a:xfrm xmlns:a="http://schemas.openxmlformats.org/drawingml/2006/main" flipV="1">
          <a:off x="6816933" y="2516146"/>
          <a:ext cx="0" cy="544362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0.68115</cdr:x>
      <cdr:y>0.51645</cdr:y>
    </cdr:from>
    <cdr:to>
      <cdr:x>0.68115</cdr:x>
      <cdr:y>0.62987</cdr:y>
    </cdr:to>
    <cdr:cxnSp macro="">
      <cdr:nvCxnSpPr>
        <cdr:cNvPr id="71" name="Straight Connector 70">
          <a:extLst xmlns:a="http://schemas.openxmlformats.org/drawingml/2006/main">
            <a:ext uri="{FF2B5EF4-FFF2-40B4-BE49-F238E27FC236}">
              <a16:creationId xmlns:a16="http://schemas.microsoft.com/office/drawing/2014/main" id="{0570D270-8960-5332-E3FD-5B32EAE6FC6C}"/>
            </a:ext>
          </a:extLst>
        </cdr:cNvPr>
        <cdr:cNvCxnSpPr/>
      </cdr:nvCxnSpPr>
      <cdr:spPr>
        <a:xfrm xmlns:a="http://schemas.openxmlformats.org/drawingml/2006/main" flipV="1">
          <a:off x="7608374" y="2536259"/>
          <a:ext cx="0" cy="557036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0.75197</cdr:x>
      <cdr:y>0.52225</cdr:y>
    </cdr:from>
    <cdr:to>
      <cdr:x>0.75197</cdr:x>
      <cdr:y>0.62987</cdr:y>
    </cdr:to>
    <cdr:cxnSp macro="">
      <cdr:nvCxnSpPr>
        <cdr:cNvPr id="74" name="Straight Connector 73">
          <a:extLst xmlns:a="http://schemas.openxmlformats.org/drawingml/2006/main">
            <a:ext uri="{FF2B5EF4-FFF2-40B4-BE49-F238E27FC236}">
              <a16:creationId xmlns:a16="http://schemas.microsoft.com/office/drawing/2014/main" id="{B945742E-2E86-FFAA-D5AD-E8F0489F7876}"/>
            </a:ext>
          </a:extLst>
        </cdr:cNvPr>
        <cdr:cNvCxnSpPr/>
      </cdr:nvCxnSpPr>
      <cdr:spPr>
        <a:xfrm xmlns:a="http://schemas.openxmlformats.org/drawingml/2006/main" flipV="1">
          <a:off x="8399479" y="2564787"/>
          <a:ext cx="0" cy="528508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0.82209</cdr:x>
      <cdr:y>0.5</cdr:y>
    </cdr:from>
    <cdr:to>
      <cdr:x>0.82209</cdr:x>
      <cdr:y>0.60168</cdr:y>
    </cdr:to>
    <cdr:cxnSp macro="">
      <cdr:nvCxnSpPr>
        <cdr:cNvPr id="77" name="Straight Connector 76">
          <a:extLst xmlns:a="http://schemas.openxmlformats.org/drawingml/2006/main">
            <a:ext uri="{FF2B5EF4-FFF2-40B4-BE49-F238E27FC236}">
              <a16:creationId xmlns:a16="http://schemas.microsoft.com/office/drawing/2014/main" id="{D210F4E2-25C0-E802-F8EE-DDE8BDE56369}"/>
            </a:ext>
          </a:extLst>
        </cdr:cNvPr>
        <cdr:cNvCxnSpPr/>
      </cdr:nvCxnSpPr>
      <cdr:spPr>
        <a:xfrm xmlns:a="http://schemas.openxmlformats.org/drawingml/2006/main" flipV="1">
          <a:off x="9182672" y="2455497"/>
          <a:ext cx="0" cy="49935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0.89398</cdr:x>
      <cdr:y>0.51484</cdr:y>
    </cdr:from>
    <cdr:to>
      <cdr:x>0.89398</cdr:x>
      <cdr:y>0.6232</cdr:y>
    </cdr:to>
    <cdr:cxnSp macro="">
      <cdr:nvCxnSpPr>
        <cdr:cNvPr id="80" name="Straight Connector 79">
          <a:extLst xmlns:a="http://schemas.openxmlformats.org/drawingml/2006/main">
            <a:ext uri="{FF2B5EF4-FFF2-40B4-BE49-F238E27FC236}">
              <a16:creationId xmlns:a16="http://schemas.microsoft.com/office/drawing/2014/main" id="{6E094D72-B6C8-286F-C7F5-D537588C2363}"/>
            </a:ext>
          </a:extLst>
        </cdr:cNvPr>
        <cdr:cNvCxnSpPr/>
      </cdr:nvCxnSpPr>
      <cdr:spPr>
        <a:xfrm xmlns:a="http://schemas.openxmlformats.org/drawingml/2006/main" flipV="1">
          <a:off x="9985720" y="2528358"/>
          <a:ext cx="0" cy="53215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0.09291</cdr:x>
      <cdr:y>0.59552</cdr:y>
    </cdr:from>
    <cdr:to>
      <cdr:x>0.14788</cdr:x>
      <cdr:y>0.66029</cdr:y>
    </cdr:to>
    <cdr:sp macro="" textlink="">
      <cdr:nvSpPr>
        <cdr:cNvPr id="16" name="TextBox 1">
          <a:extLst xmlns:a="http://schemas.openxmlformats.org/drawingml/2006/main">
            <a:ext uri="{FF2B5EF4-FFF2-40B4-BE49-F238E27FC236}">
              <a16:creationId xmlns:a16="http://schemas.microsoft.com/office/drawing/2014/main" id="{2EC24B29-B833-0445-27F3-93386634F9CA}"/>
            </a:ext>
          </a:extLst>
        </cdr:cNvPr>
        <cdr:cNvSpPr txBox="1"/>
      </cdr:nvSpPr>
      <cdr:spPr>
        <a:xfrm xmlns:a="http://schemas.openxmlformats.org/drawingml/2006/main">
          <a:off x="1037767" y="2924599"/>
          <a:ext cx="614011" cy="3180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b="1" dirty="0">
              <a:solidFill>
                <a:srgbClr val="C00000"/>
              </a:solidFill>
              <a:latin typeface="Avenir Next LT Pro Demi" panose="020B0704020202020204" pitchFamily="34" charset="0"/>
            </a:rPr>
            <a:t>3.22%</a:t>
          </a:r>
        </a:p>
      </cdr:txBody>
    </cdr:sp>
  </cdr:relSizeAnchor>
  <cdr:relSizeAnchor xmlns:cdr="http://schemas.openxmlformats.org/drawingml/2006/chartDrawing">
    <cdr:from>
      <cdr:x>0.96508</cdr:x>
      <cdr:y>0.5</cdr:y>
    </cdr:from>
    <cdr:to>
      <cdr:x>0.96508</cdr:x>
      <cdr:y>0.61214</cdr:y>
    </cdr:to>
    <cdr:cxnSp macro="">
      <cdr:nvCxnSpPr>
        <cdr:cNvPr id="17" name="Straight Connector 16">
          <a:extLst xmlns:a="http://schemas.openxmlformats.org/drawingml/2006/main">
            <a:ext uri="{FF2B5EF4-FFF2-40B4-BE49-F238E27FC236}">
              <a16:creationId xmlns:a16="http://schemas.microsoft.com/office/drawing/2014/main" id="{C7D0165D-4E0C-3CE9-F4AE-167AECF5F273}"/>
            </a:ext>
          </a:extLst>
        </cdr:cNvPr>
        <cdr:cNvCxnSpPr/>
      </cdr:nvCxnSpPr>
      <cdr:spPr>
        <a:xfrm xmlns:a="http://schemas.openxmlformats.org/drawingml/2006/main" flipV="1">
          <a:off x="10779858" y="2455497"/>
          <a:ext cx="0" cy="550719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0.9658</cdr:x>
      <cdr:y>0.65074</cdr:y>
    </cdr:from>
    <cdr:to>
      <cdr:x>0.9658</cdr:x>
      <cdr:y>0.72548</cdr:y>
    </cdr:to>
    <cdr:cxnSp macro="">
      <cdr:nvCxnSpPr>
        <cdr:cNvPr id="18" name="Straight Connector 17">
          <a:extLst xmlns:a="http://schemas.openxmlformats.org/drawingml/2006/main">
            <a:ext uri="{FF2B5EF4-FFF2-40B4-BE49-F238E27FC236}">
              <a16:creationId xmlns:a16="http://schemas.microsoft.com/office/drawing/2014/main" id="{A64AEB1D-5FE5-1567-5D80-139E00857160}"/>
            </a:ext>
          </a:extLst>
        </cdr:cNvPr>
        <cdr:cNvCxnSpPr/>
      </cdr:nvCxnSpPr>
      <cdr:spPr>
        <a:xfrm xmlns:a="http://schemas.openxmlformats.org/drawingml/2006/main" flipV="1">
          <a:off x="10787935" y="3195792"/>
          <a:ext cx="0" cy="367021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>
              <a:alpha val="21000"/>
            </a:srgb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0.16386</cdr:x>
      <cdr:y>0.59238</cdr:y>
    </cdr:from>
    <cdr:to>
      <cdr:x>0.21883</cdr:x>
      <cdr:y>0.65715</cdr:y>
    </cdr:to>
    <cdr:sp macro="" textlink="">
      <cdr:nvSpPr>
        <cdr:cNvPr id="31" name="TextBox 1">
          <a:extLst xmlns:a="http://schemas.openxmlformats.org/drawingml/2006/main">
            <a:ext uri="{FF2B5EF4-FFF2-40B4-BE49-F238E27FC236}">
              <a16:creationId xmlns:a16="http://schemas.microsoft.com/office/drawing/2014/main" id="{0926EA1A-0228-39E3-23EA-975501CB20D9}"/>
            </a:ext>
          </a:extLst>
        </cdr:cNvPr>
        <cdr:cNvSpPr txBox="1"/>
      </cdr:nvSpPr>
      <cdr:spPr>
        <a:xfrm xmlns:a="http://schemas.openxmlformats.org/drawingml/2006/main">
          <a:off x="1830348" y="2909168"/>
          <a:ext cx="614010" cy="3180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b="1" dirty="0">
              <a:solidFill>
                <a:srgbClr val="C00000"/>
              </a:solidFill>
              <a:latin typeface="Avenir Next LT Pro Demi" panose="020B0704020202020204" pitchFamily="34" charset="0"/>
            </a:rPr>
            <a:t>3.22%</a:t>
          </a:r>
        </a:p>
      </cdr:txBody>
    </cdr:sp>
  </cdr:relSizeAnchor>
  <cdr:relSizeAnchor xmlns:cdr="http://schemas.openxmlformats.org/drawingml/2006/chartDrawing">
    <cdr:from>
      <cdr:x>0.23738</cdr:x>
      <cdr:y>0.59629</cdr:y>
    </cdr:from>
    <cdr:to>
      <cdr:x>0.29235</cdr:x>
      <cdr:y>0.66106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E5F61A34-90E1-D1CB-BCE9-AF8CBC78EEC7}"/>
            </a:ext>
          </a:extLst>
        </cdr:cNvPr>
        <cdr:cNvSpPr txBox="1"/>
      </cdr:nvSpPr>
      <cdr:spPr>
        <a:xfrm xmlns:a="http://schemas.openxmlformats.org/drawingml/2006/main">
          <a:off x="2651467" y="2928381"/>
          <a:ext cx="614011" cy="3180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b="1" dirty="0">
              <a:solidFill>
                <a:srgbClr val="C00000"/>
              </a:solidFill>
              <a:latin typeface="Avenir Next LT Pro Demi" panose="020B0704020202020204" pitchFamily="34" charset="0"/>
            </a:rPr>
            <a:t>3.16%</a:t>
          </a:r>
        </a:p>
      </cdr:txBody>
    </cdr:sp>
  </cdr:relSizeAnchor>
  <cdr:relSizeAnchor xmlns:cdr="http://schemas.openxmlformats.org/drawingml/2006/chartDrawing">
    <cdr:from>
      <cdr:x>0.30626</cdr:x>
      <cdr:y>0.61824</cdr:y>
    </cdr:from>
    <cdr:to>
      <cdr:x>0.36123</cdr:x>
      <cdr:y>0.68301</cdr:y>
    </cdr:to>
    <cdr:sp macro="" textlink="">
      <cdr:nvSpPr>
        <cdr:cNvPr id="19" name="TextBox 1">
          <a:extLst xmlns:a="http://schemas.openxmlformats.org/drawingml/2006/main">
            <a:ext uri="{FF2B5EF4-FFF2-40B4-BE49-F238E27FC236}">
              <a16:creationId xmlns:a16="http://schemas.microsoft.com/office/drawing/2014/main" id="{72A4F2C4-9E6C-2CBD-20F4-C6413BBFFB9C}"/>
            </a:ext>
          </a:extLst>
        </cdr:cNvPr>
        <cdr:cNvSpPr txBox="1"/>
      </cdr:nvSpPr>
      <cdr:spPr>
        <a:xfrm xmlns:a="http://schemas.openxmlformats.org/drawingml/2006/main">
          <a:off x="3420881" y="3036192"/>
          <a:ext cx="614011" cy="3180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b="1" dirty="0">
              <a:solidFill>
                <a:srgbClr val="C00000"/>
              </a:solidFill>
              <a:latin typeface="Avenir Next LT Pro Demi" panose="020B0704020202020204" pitchFamily="34" charset="0"/>
            </a:rPr>
            <a:t>3.18%</a:t>
          </a:r>
        </a:p>
      </cdr:txBody>
    </cdr:sp>
  </cdr:relSizeAnchor>
  <cdr:relSizeAnchor xmlns:cdr="http://schemas.openxmlformats.org/drawingml/2006/chartDrawing">
    <cdr:from>
      <cdr:x>0.37515</cdr:x>
      <cdr:y>0.61099</cdr:y>
    </cdr:from>
    <cdr:to>
      <cdr:x>0.43012</cdr:x>
      <cdr:y>0.67576</cdr:y>
    </cdr:to>
    <cdr:sp macro="" textlink="">
      <cdr:nvSpPr>
        <cdr:cNvPr id="35" name="TextBox 1">
          <a:extLst xmlns:a="http://schemas.openxmlformats.org/drawingml/2006/main">
            <a:ext uri="{FF2B5EF4-FFF2-40B4-BE49-F238E27FC236}">
              <a16:creationId xmlns:a16="http://schemas.microsoft.com/office/drawing/2014/main" id="{9413754F-090F-5643-23C9-B1601AB90952}"/>
            </a:ext>
          </a:extLst>
        </cdr:cNvPr>
        <cdr:cNvSpPr txBox="1"/>
      </cdr:nvSpPr>
      <cdr:spPr>
        <a:xfrm xmlns:a="http://schemas.openxmlformats.org/drawingml/2006/main">
          <a:off x="4190366" y="3000591"/>
          <a:ext cx="614011" cy="3180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b="1" dirty="0">
              <a:solidFill>
                <a:srgbClr val="C00000"/>
              </a:solidFill>
              <a:latin typeface="Avenir Next LT Pro Demi" panose="020B0704020202020204" pitchFamily="34" charset="0"/>
            </a:rPr>
            <a:t>3.08%</a:t>
          </a:r>
        </a:p>
      </cdr:txBody>
    </cdr:sp>
  </cdr:relSizeAnchor>
  <cdr:relSizeAnchor xmlns:cdr="http://schemas.openxmlformats.org/drawingml/2006/chartDrawing">
    <cdr:from>
      <cdr:x>0.44503</cdr:x>
      <cdr:y>0.63504</cdr:y>
    </cdr:from>
    <cdr:to>
      <cdr:x>0.5</cdr:x>
      <cdr:y>0.69981</cdr:y>
    </cdr:to>
    <cdr:sp macro="" textlink="">
      <cdr:nvSpPr>
        <cdr:cNvPr id="20" name="TextBox 1">
          <a:extLst xmlns:a="http://schemas.openxmlformats.org/drawingml/2006/main">
            <a:ext uri="{FF2B5EF4-FFF2-40B4-BE49-F238E27FC236}">
              <a16:creationId xmlns:a16="http://schemas.microsoft.com/office/drawing/2014/main" id="{DB66DA13-565E-208E-FED9-F0F209C3FEC2}"/>
            </a:ext>
          </a:extLst>
        </cdr:cNvPr>
        <cdr:cNvSpPr txBox="1"/>
      </cdr:nvSpPr>
      <cdr:spPr>
        <a:xfrm xmlns:a="http://schemas.openxmlformats.org/drawingml/2006/main">
          <a:off x="4970952" y="3118684"/>
          <a:ext cx="614010" cy="3180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b="1" dirty="0">
              <a:solidFill>
                <a:srgbClr val="C00000"/>
              </a:solidFill>
              <a:latin typeface="Avenir Next LT Pro Demi" panose="020B0704020202020204" pitchFamily="34" charset="0"/>
            </a:rPr>
            <a:t>2.96%</a:t>
          </a:r>
        </a:p>
      </cdr:txBody>
    </cdr:sp>
  </cdr:relSizeAnchor>
  <cdr:relSizeAnchor xmlns:cdr="http://schemas.openxmlformats.org/drawingml/2006/chartDrawing">
    <cdr:from>
      <cdr:x>0.51896</cdr:x>
      <cdr:y>0.6262</cdr:y>
    </cdr:from>
    <cdr:to>
      <cdr:x>0.57392</cdr:x>
      <cdr:y>0.69097</cdr:y>
    </cdr:to>
    <cdr:sp macro="" textlink="">
      <cdr:nvSpPr>
        <cdr:cNvPr id="23" name="TextBox 1">
          <a:extLst xmlns:a="http://schemas.openxmlformats.org/drawingml/2006/main">
            <a:ext uri="{FF2B5EF4-FFF2-40B4-BE49-F238E27FC236}">
              <a16:creationId xmlns:a16="http://schemas.microsoft.com/office/drawing/2014/main" id="{69B4CB2E-A81A-0587-8AE5-CAFE9D76E346}"/>
            </a:ext>
          </a:extLst>
        </cdr:cNvPr>
        <cdr:cNvSpPr txBox="1"/>
      </cdr:nvSpPr>
      <cdr:spPr>
        <a:xfrm xmlns:a="http://schemas.openxmlformats.org/drawingml/2006/main">
          <a:off x="5796732" y="3075268"/>
          <a:ext cx="613899" cy="3180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b="1" dirty="0">
              <a:solidFill>
                <a:srgbClr val="C00000"/>
              </a:solidFill>
              <a:latin typeface="Avenir Next LT Pro Demi" panose="020B0704020202020204" pitchFamily="34" charset="0"/>
            </a:rPr>
            <a:t>2.83%</a:t>
          </a:r>
        </a:p>
      </cdr:txBody>
    </cdr:sp>
  </cdr:relSizeAnchor>
  <cdr:relSizeAnchor xmlns:cdr="http://schemas.openxmlformats.org/drawingml/2006/chartDrawing">
    <cdr:from>
      <cdr:x>0.58693</cdr:x>
      <cdr:y>0.6255</cdr:y>
    </cdr:from>
    <cdr:to>
      <cdr:x>0.64788</cdr:x>
      <cdr:y>0.70024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F1FD3C0-6203-3602-77A5-657F80EFC587}"/>
            </a:ext>
          </a:extLst>
        </cdr:cNvPr>
        <cdr:cNvSpPr txBox="1"/>
      </cdr:nvSpPr>
      <cdr:spPr>
        <a:xfrm xmlns:a="http://schemas.openxmlformats.org/drawingml/2006/main">
          <a:off x="6555933" y="3071814"/>
          <a:ext cx="680807" cy="3670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b="1" dirty="0">
              <a:solidFill>
                <a:srgbClr val="C00000"/>
              </a:solidFill>
              <a:latin typeface="Avenir Next LT Pro Demi" panose="020B0704020202020204" pitchFamily="34" charset="0"/>
            </a:rPr>
            <a:t>2.88%</a:t>
          </a:r>
        </a:p>
      </cdr:txBody>
    </cdr:sp>
  </cdr:relSizeAnchor>
  <cdr:relSizeAnchor xmlns:cdr="http://schemas.openxmlformats.org/drawingml/2006/chartDrawing">
    <cdr:from>
      <cdr:x>0.65682</cdr:x>
      <cdr:y>0.63376</cdr:y>
    </cdr:from>
    <cdr:to>
      <cdr:x>0.71776</cdr:x>
      <cdr:y>0.70849</cdr:y>
    </cdr:to>
    <cdr:sp macro="" textlink="">
      <cdr:nvSpPr>
        <cdr:cNvPr id="22" name="TextBox 1">
          <a:extLst xmlns:a="http://schemas.openxmlformats.org/drawingml/2006/main">
            <a:ext uri="{FF2B5EF4-FFF2-40B4-BE49-F238E27FC236}">
              <a16:creationId xmlns:a16="http://schemas.microsoft.com/office/drawing/2014/main" id="{9650EAC6-1AD7-A1B3-84B5-32C69E2D1567}"/>
            </a:ext>
          </a:extLst>
        </cdr:cNvPr>
        <cdr:cNvSpPr txBox="1"/>
      </cdr:nvSpPr>
      <cdr:spPr>
        <a:xfrm xmlns:a="http://schemas.openxmlformats.org/drawingml/2006/main">
          <a:off x="7336683" y="3112401"/>
          <a:ext cx="680695" cy="3669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b="1" dirty="0">
              <a:solidFill>
                <a:srgbClr val="C00000"/>
              </a:solidFill>
              <a:latin typeface="Avenir Next LT Pro Demi" panose="020B0704020202020204" pitchFamily="34" charset="0"/>
            </a:rPr>
            <a:t>2.69%</a:t>
          </a:r>
        </a:p>
      </cdr:txBody>
    </cdr:sp>
  </cdr:relSizeAnchor>
  <cdr:relSizeAnchor xmlns:cdr="http://schemas.openxmlformats.org/drawingml/2006/chartDrawing">
    <cdr:from>
      <cdr:x>0.73252</cdr:x>
      <cdr:y>0.63104</cdr:y>
    </cdr:from>
    <cdr:to>
      <cdr:x>0.79346</cdr:x>
      <cdr:y>0.70577</cdr:y>
    </cdr:to>
    <cdr:sp macro="" textlink="">
      <cdr:nvSpPr>
        <cdr:cNvPr id="21" name="TextBox 1">
          <a:extLst xmlns:a="http://schemas.openxmlformats.org/drawingml/2006/main">
            <a:ext uri="{FF2B5EF4-FFF2-40B4-BE49-F238E27FC236}">
              <a16:creationId xmlns:a16="http://schemas.microsoft.com/office/drawing/2014/main" id="{14543023-7804-14A8-93C2-16066E8D4298}"/>
            </a:ext>
          </a:extLst>
        </cdr:cNvPr>
        <cdr:cNvSpPr txBox="1"/>
      </cdr:nvSpPr>
      <cdr:spPr>
        <a:xfrm xmlns:a="http://schemas.openxmlformats.org/drawingml/2006/main">
          <a:off x="8182162" y="3099043"/>
          <a:ext cx="680695" cy="3669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b="1" dirty="0">
              <a:solidFill>
                <a:srgbClr val="C00000"/>
              </a:solidFill>
              <a:latin typeface="Avenir Next LT Pro Demi" panose="020B0704020202020204" pitchFamily="34" charset="0"/>
            </a:rPr>
            <a:t>2.76%</a:t>
          </a:r>
        </a:p>
      </cdr:txBody>
    </cdr:sp>
  </cdr:relSizeAnchor>
  <cdr:relSizeAnchor xmlns:cdr="http://schemas.openxmlformats.org/drawingml/2006/chartDrawing">
    <cdr:from>
      <cdr:x>0.79735</cdr:x>
      <cdr:y>0.6125</cdr:y>
    </cdr:from>
    <cdr:to>
      <cdr:x>0.85015</cdr:x>
      <cdr:y>0.68723</cdr:y>
    </cdr:to>
    <cdr:sp macro="" textlink="">
      <cdr:nvSpPr>
        <cdr:cNvPr id="46" name="TextBox 1">
          <a:extLst xmlns:a="http://schemas.openxmlformats.org/drawingml/2006/main">
            <a:ext uri="{FF2B5EF4-FFF2-40B4-BE49-F238E27FC236}">
              <a16:creationId xmlns:a16="http://schemas.microsoft.com/office/drawing/2014/main" id="{CD6C269B-BCFE-B5CE-698E-B234F0114F31}"/>
            </a:ext>
          </a:extLst>
        </cdr:cNvPr>
        <cdr:cNvSpPr txBox="1"/>
      </cdr:nvSpPr>
      <cdr:spPr>
        <a:xfrm xmlns:a="http://schemas.openxmlformats.org/drawingml/2006/main">
          <a:off x="8906327" y="3007978"/>
          <a:ext cx="589772" cy="3669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b="1" dirty="0">
              <a:solidFill>
                <a:srgbClr val="C00000"/>
              </a:solidFill>
              <a:latin typeface="Avenir Next LT Pro Demi" panose="020B0704020202020204" pitchFamily="34" charset="0"/>
            </a:rPr>
            <a:t>2.63%</a:t>
          </a:r>
        </a:p>
      </cdr:txBody>
    </cdr:sp>
  </cdr:relSizeAnchor>
  <cdr:relSizeAnchor xmlns:cdr="http://schemas.openxmlformats.org/drawingml/2006/chartDrawing">
    <cdr:from>
      <cdr:x>0.87432</cdr:x>
      <cdr:y>0.62052</cdr:y>
    </cdr:from>
    <cdr:to>
      <cdr:x>0.92712</cdr:x>
      <cdr:y>0.69525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FA13C743-E44F-01BD-C606-E4E6415362BC}"/>
            </a:ext>
          </a:extLst>
        </cdr:cNvPr>
        <cdr:cNvSpPr txBox="1"/>
      </cdr:nvSpPr>
      <cdr:spPr>
        <a:xfrm xmlns:a="http://schemas.openxmlformats.org/drawingml/2006/main">
          <a:off x="9766113" y="3047386"/>
          <a:ext cx="589772" cy="36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b="1" dirty="0">
              <a:solidFill>
                <a:srgbClr val="C00000"/>
              </a:solidFill>
              <a:latin typeface="Avenir Next LT Pro Demi" panose="020B0704020202020204" pitchFamily="34" charset="0"/>
            </a:rPr>
            <a:t>2.71%</a:t>
          </a:r>
        </a:p>
      </cdr:txBody>
    </cdr:sp>
  </cdr:relSizeAnchor>
  <cdr:relSizeAnchor xmlns:cdr="http://schemas.openxmlformats.org/drawingml/2006/chartDrawing">
    <cdr:from>
      <cdr:x>0.93998</cdr:x>
      <cdr:y>0.61154</cdr:y>
    </cdr:from>
    <cdr:to>
      <cdr:x>0.99279</cdr:x>
      <cdr:y>0.68627</cdr:y>
    </cdr:to>
    <cdr:sp macro="" textlink="">
      <cdr:nvSpPr>
        <cdr:cNvPr id="15" name="TextBox 1">
          <a:extLst xmlns:a="http://schemas.openxmlformats.org/drawingml/2006/main">
            <a:ext uri="{FF2B5EF4-FFF2-40B4-BE49-F238E27FC236}">
              <a16:creationId xmlns:a16="http://schemas.microsoft.com/office/drawing/2014/main" id="{62ABDCED-93EC-6014-6CDA-41341166D94B}"/>
            </a:ext>
          </a:extLst>
        </cdr:cNvPr>
        <cdr:cNvSpPr txBox="1"/>
      </cdr:nvSpPr>
      <cdr:spPr>
        <a:xfrm xmlns:a="http://schemas.openxmlformats.org/drawingml/2006/main">
          <a:off x="10499561" y="3003283"/>
          <a:ext cx="589772" cy="36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b="1" dirty="0">
              <a:solidFill>
                <a:srgbClr val="C00000"/>
              </a:solidFill>
              <a:latin typeface="Avenir Next LT Pro Demi" panose="020B0704020202020204" pitchFamily="34" charset="0"/>
            </a:rPr>
            <a:t>2.54%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F3E58-4174-23C6-B115-01814F26B7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8FE9D0-09B2-3990-D7FA-E6413929F3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BD067-1D36-4517-3D1E-BF3FB1D94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D2F5-87BD-4BE2-B694-5286048B06B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118A0C-7CE8-F186-F53F-61C199E63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20E3BD-1152-E7FD-A769-8D8749990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D518F-B1AA-45AE-BB44-16F26E89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9104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E8E8B-A315-378D-4FB8-E2C09EBD9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8C6C9D-0DF8-30FD-9C40-B5CD29368F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708EBE-6C85-8BEC-CF11-C59E34EF4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D2F5-87BD-4BE2-B694-5286048B06B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86CBAE-D8BF-9E96-3BC6-16CEF8E4F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64565-4155-7C0F-9EDB-6DEC3FB78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D518F-B1AA-45AE-BB44-16F26E89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5231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8D5629-2215-29F9-2444-CAAD554AA4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A76C40-05FE-18A9-3C32-74663E5304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CF92D-8B58-C3DB-D137-6F3AC6ACA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D2F5-87BD-4BE2-B694-5286048B06B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AE6DBA-BDB1-6B1F-542E-BF3F9AAC9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18B7B7-E995-2AB6-272D-0B2B0A2EA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D518F-B1AA-45AE-BB44-16F26E89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7403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4598B-FCF6-0DD9-AF55-4C5098EB2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BB4A4-0FDD-F81E-F8E7-97971B377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BB806-9156-DD62-EFEE-5E28F236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D2F5-87BD-4BE2-B694-5286048B06B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FAA75-FE70-B7E5-77FD-E3FBD5666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47092-FCF1-61B9-69B4-CC4007E9D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D518F-B1AA-45AE-BB44-16F26E89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11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2CA9B-1F11-A672-0993-76BBC87C4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0F104-D136-94F5-74D6-690320FA6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4B65DF-69DA-273D-3461-98D2B349E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D2F5-87BD-4BE2-B694-5286048B06B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89907B-8EFA-085A-8B3B-3C9E83F10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3C380-A0DD-FACA-20AA-9078E68F8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D518F-B1AA-45AE-BB44-16F26E89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1139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C9728-50FD-80AD-9B23-B91592AC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F1BDA2-AA7D-5129-9FC7-A763FB31CC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FFF64B-D175-4D26-00E8-9AA8A97903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22E679-35AF-EE92-31C8-DC0AB07E0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D2F5-87BD-4BE2-B694-5286048B06B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FFC454-5621-ACBA-39F7-2CD3742F2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AEC355-89A3-7986-2811-B5FD8E8C2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D518F-B1AA-45AE-BB44-16F26E89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3987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F8C62-B4E5-249E-0094-645F1ED7A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E44FAD-BA13-0075-2BEF-CCB9E5D2C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9F0476-24CC-1CA2-EB8E-6408C811D2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D77BBF-F471-A76A-2FB0-EB3B1AEF76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254566-49E3-4C61-E22F-EE001D6C2F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3FE443-2930-BF50-E820-CE640E3DB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D2F5-87BD-4BE2-B694-5286048B06B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4B4B64-99FC-E298-00DB-4D79B4F0E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EFF2E2-DFEA-C8C1-49E2-DFDE726A3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D518F-B1AA-45AE-BB44-16F26E89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4181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C3B1D-9D15-0583-AAC2-AD57ACDBB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9A30F5-60E3-838A-ED06-E08500122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D2F5-87BD-4BE2-B694-5286048B06B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F94B71-CF7D-E8AC-4047-61F83BAEE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75B851-CC1F-0E17-83F9-820C9822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D518F-B1AA-45AE-BB44-16F26E89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0008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A99171-202C-40F3-65BC-90CF4A5DA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D2F5-87BD-4BE2-B694-5286048B06B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409CFF-E80F-6CD7-3768-4BAF629AE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5BB29A-2ACB-13C6-B61E-E886EFA33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D518F-B1AA-45AE-BB44-16F26E89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604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E370A-AAE2-7115-6E9D-3C4FE37BC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17457-B600-1B2C-58A1-BF3424FBF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A8FD3F-E646-E55C-29E0-12FD4DF4DA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E0D94B-55FC-824A-4E1A-1D070588D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D2F5-87BD-4BE2-B694-5286048B06B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A49E19-4074-5D8F-7BF5-D4DB2DA6D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F4FDAA-5851-0E7E-CFF8-50DE0EC05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D518F-B1AA-45AE-BB44-16F26E89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0467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D370D-FD30-3451-CD02-F2C88A1C6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28BA2E-14EC-8A36-E0F3-F374E437F5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B4C00A-C3BD-A1C1-A989-DD236E9286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0028A7-03CC-6B19-102B-960BE2CFD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D2F5-87BD-4BE2-B694-5286048B06B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72ED0-6F77-0C27-A750-3776AB65B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FA971-463E-38E6-47C8-BAE54F860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D518F-B1AA-45AE-BB44-16F26E89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998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600F02-9118-9879-E9AA-247007277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ADDB36-16C9-89E6-B4A2-8F11BEE04C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F8490B-79D1-0DAE-D9A1-DE8CB02E47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BD2F5-87BD-4BE2-B694-5286048B06B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F40A0-6CBA-5238-92DF-C2441942AF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1741E-E4F5-E20A-5E4C-24B4542BE9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2D518F-B1AA-45AE-BB44-16F26E89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590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787C5-684C-47E7-B6E9-38E1EC724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E6C1410-65FD-5974-4FCE-2EDBC3312EC3}"/>
              </a:ext>
            </a:extLst>
          </p:cNvPr>
          <p:cNvSpPr/>
          <p:nvPr/>
        </p:nvSpPr>
        <p:spPr>
          <a:xfrm>
            <a:off x="-1" y="-56146"/>
            <a:ext cx="12192000" cy="236668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rallelogram 1">
            <a:extLst>
              <a:ext uri="{FF2B5EF4-FFF2-40B4-BE49-F238E27FC236}">
                <a16:creationId xmlns:a16="http://schemas.microsoft.com/office/drawing/2014/main" id="{85CC94B2-5EEE-03A6-51BD-CEA25D3D1309}"/>
              </a:ext>
            </a:extLst>
          </p:cNvPr>
          <p:cNvSpPr/>
          <p:nvPr/>
        </p:nvSpPr>
        <p:spPr>
          <a:xfrm rot="20628402">
            <a:off x="5342086" y="-1485973"/>
            <a:ext cx="2246814" cy="307805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68CF00-4050-4426-14FE-BCCB02D09615}"/>
              </a:ext>
            </a:extLst>
          </p:cNvPr>
          <p:cNvSpPr/>
          <p:nvPr/>
        </p:nvSpPr>
        <p:spPr>
          <a:xfrm>
            <a:off x="-1" y="6347012"/>
            <a:ext cx="12192001" cy="5455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9471178-C74E-E657-CD76-FD6BF1835982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370E7D0-0561-AA34-96A8-404F436BA1B7}"/>
              </a:ext>
            </a:extLst>
          </p:cNvPr>
          <p:cNvSpPr/>
          <p:nvPr/>
        </p:nvSpPr>
        <p:spPr>
          <a:xfrm>
            <a:off x="-1" y="6347012"/>
            <a:ext cx="12192001" cy="5455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11B3B11-1517-E8BE-A78C-A4C3341DEFBC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A1D7486-0DA4-D9C4-43F1-C3E31EFC4A75}"/>
              </a:ext>
            </a:extLst>
          </p:cNvPr>
          <p:cNvSpPr/>
          <p:nvPr/>
        </p:nvSpPr>
        <p:spPr>
          <a:xfrm>
            <a:off x="2064170" y="3823446"/>
            <a:ext cx="3279565" cy="85377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ysClr val="windowText" lastClr="000000"/>
                </a:solidFill>
                <a:latin typeface="Avenir Next LT Pro" panose="020B0504020202020204" pitchFamily="34" charset="0"/>
              </a:rPr>
              <a:t>Nema Daghbandan, Esq.</a:t>
            </a:r>
            <a:br>
              <a:rPr lang="en-US" sz="1400" b="1" dirty="0">
                <a:solidFill>
                  <a:sysClr val="windowText" lastClr="000000"/>
                </a:solidFill>
                <a:latin typeface="Avenir Next LT Pro" panose="020B0504020202020204" pitchFamily="34" charset="0"/>
              </a:rPr>
            </a:br>
            <a:r>
              <a:rPr lang="en-US" sz="1400" dirty="0">
                <a:solidFill>
                  <a:sysClr val="windowText" lastClr="000000"/>
                </a:solidFill>
                <a:latin typeface="Avenir Next LT Pro" panose="020B0504020202020204" pitchFamily="34" charset="0"/>
              </a:rPr>
              <a:t>CEO, Lightning Docs</a:t>
            </a:r>
            <a:br>
              <a:rPr lang="en-US" sz="1400" dirty="0">
                <a:solidFill>
                  <a:sysClr val="windowText" lastClr="000000"/>
                </a:solidFill>
                <a:latin typeface="Avenir Next LT Pro" panose="020B0504020202020204" pitchFamily="34" charset="0"/>
              </a:rPr>
            </a:br>
            <a:r>
              <a:rPr lang="en-US" sz="1400" dirty="0">
                <a:solidFill>
                  <a:sysClr val="windowText" lastClr="000000"/>
                </a:solidFill>
                <a:latin typeface="Avenir Next LT Pro" panose="020B0504020202020204" pitchFamily="34" charset="0"/>
              </a:rPr>
              <a:t>Nema@lightningdocs.ai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8477DBE-C9EF-7B1F-D821-45A7013BBF4B}"/>
              </a:ext>
            </a:extLst>
          </p:cNvPr>
          <p:cNvSpPr/>
          <p:nvPr/>
        </p:nvSpPr>
        <p:spPr>
          <a:xfrm>
            <a:off x="6840282" y="3823446"/>
            <a:ext cx="3561527" cy="8503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ysClr val="windowText" lastClr="000000"/>
                </a:solidFill>
                <a:latin typeface="Avenir Next LT Pro" panose="020B0504020202020204" pitchFamily="34" charset="0"/>
              </a:rPr>
              <a:t>Kevin Werner</a:t>
            </a:r>
            <a:br>
              <a:rPr lang="en-US" sz="1400" b="1" dirty="0">
                <a:solidFill>
                  <a:sysClr val="windowText" lastClr="000000"/>
                </a:solidFill>
                <a:latin typeface="Avenir Next LT Pro" panose="020B0504020202020204" pitchFamily="34" charset="0"/>
              </a:rPr>
            </a:br>
            <a:r>
              <a:rPr lang="en-US" sz="1400" dirty="0">
                <a:solidFill>
                  <a:sysClr val="windowText" lastClr="000000"/>
                </a:solidFill>
                <a:latin typeface="Avenir Next LT Pro" panose="020B0504020202020204" pitchFamily="34" charset="0"/>
              </a:rPr>
              <a:t>CEO and Co-Founder, Renovo Financial</a:t>
            </a:r>
            <a:br>
              <a:rPr lang="en-US" sz="1400" dirty="0">
                <a:solidFill>
                  <a:sysClr val="windowText" lastClr="000000"/>
                </a:solidFill>
                <a:latin typeface="Avenir Next LT Pro" panose="020B0504020202020204" pitchFamily="34" charset="0"/>
              </a:rPr>
            </a:br>
            <a:r>
              <a:rPr lang="en-US" sz="1400" dirty="0">
                <a:solidFill>
                  <a:sysClr val="windowText" lastClr="000000"/>
                </a:solidFill>
                <a:latin typeface="Avenir Next LT Pro" panose="020B0504020202020204" pitchFamily="34" charset="0"/>
              </a:rPr>
              <a:t>kevin@renovofinancial.com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5428C6E-ECFE-D979-7EC1-431DC5D33D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47"/>
          <a:stretch>
            <a:fillRect/>
          </a:stretch>
        </p:blipFill>
        <p:spPr>
          <a:xfrm>
            <a:off x="2243381" y="938936"/>
            <a:ext cx="2752233" cy="27432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F1D6869-D1A8-9212-F1C5-381D22A07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5" b="3055"/>
          <a:stretch/>
        </p:blipFill>
        <p:spPr>
          <a:xfrm>
            <a:off x="7238996" y="938936"/>
            <a:ext cx="2764100" cy="27432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827133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B93B-90D5-F46B-00D9-9470E4814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arallelogram 31">
            <a:extLst>
              <a:ext uri="{FF2B5EF4-FFF2-40B4-BE49-F238E27FC236}">
                <a16:creationId xmlns:a16="http://schemas.microsoft.com/office/drawing/2014/main" id="{285F2704-9C8F-0413-2258-1BC3D076EC40}"/>
              </a:ext>
            </a:extLst>
          </p:cNvPr>
          <p:cNvSpPr/>
          <p:nvPr/>
        </p:nvSpPr>
        <p:spPr>
          <a:xfrm>
            <a:off x="2059619" y="1500305"/>
            <a:ext cx="8076234" cy="426057"/>
          </a:xfrm>
          <a:prstGeom prst="parallelogram">
            <a:avLst>
              <a:gd name="adj" fmla="val 35042"/>
            </a:avLst>
          </a:prstGeom>
          <a:solidFill>
            <a:srgbClr val="B0333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D1ABD3-5F8F-3873-59EA-D08FC69FB573}"/>
              </a:ext>
            </a:extLst>
          </p:cNvPr>
          <p:cNvSpPr/>
          <p:nvPr/>
        </p:nvSpPr>
        <p:spPr>
          <a:xfrm>
            <a:off x="-1" y="-56147"/>
            <a:ext cx="12192000" cy="3049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arallelogram 1">
            <a:extLst>
              <a:ext uri="{FF2B5EF4-FFF2-40B4-BE49-F238E27FC236}">
                <a16:creationId xmlns:a16="http://schemas.microsoft.com/office/drawing/2014/main" id="{3D7BAFEC-CC99-792D-FB3F-E0EABF23627E}"/>
              </a:ext>
            </a:extLst>
          </p:cNvPr>
          <p:cNvSpPr/>
          <p:nvPr/>
        </p:nvSpPr>
        <p:spPr>
          <a:xfrm rot="4890839">
            <a:off x="5094626" y="-3051245"/>
            <a:ext cx="2002743" cy="12111430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8E1722-7A52-204B-69FC-A5E72EFD5B61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485E9A4F-F798-39DE-719C-3D3AD1D126F9}"/>
              </a:ext>
            </a:extLst>
          </p:cNvPr>
          <p:cNvSpPr txBox="1">
            <a:spLocks/>
          </p:cNvSpPr>
          <p:nvPr/>
        </p:nvSpPr>
        <p:spPr>
          <a:xfrm>
            <a:off x="7502473" y="271525"/>
            <a:ext cx="263338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n w="12700">
                  <a:noFill/>
                </a:ln>
                <a:solidFill>
                  <a:schemeClr val="bg1"/>
                </a:solidFill>
                <a:latin typeface="Avenir Next LT Pro Demi" panose="020B0704020202020204" pitchFamily="34" charset="0"/>
              </a:rPr>
              <a:t>Average: 11.3%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E2D83B60-FE66-1968-6342-8E4E698319A1}"/>
              </a:ext>
            </a:extLst>
          </p:cNvPr>
          <p:cNvSpPr txBox="1">
            <a:spLocks/>
          </p:cNvSpPr>
          <p:nvPr/>
        </p:nvSpPr>
        <p:spPr>
          <a:xfrm>
            <a:off x="239269" y="128663"/>
            <a:ext cx="11713456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ACTIVE </a:t>
            </a:r>
            <a:r>
              <a:rPr lang="en-US" sz="3900" b="1" dirty="0">
                <a:ln w="12700">
                  <a:noFill/>
                </a:ln>
                <a:latin typeface="Avenir Next LT Pro" panose="020B0504020202020204" pitchFamily="34" charset="0"/>
              </a:rPr>
              <a:t>CA</a:t>
            </a:r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 </a:t>
            </a:r>
            <a:r>
              <a:rPr lang="en-US" sz="3900" b="1" dirty="0">
                <a:ln w="12700">
                  <a:noFill/>
                </a:ln>
                <a:solidFill>
                  <a:srgbClr val="B03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BRIDGE</a:t>
            </a:r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 COUNTY RATE VOLATILITY</a:t>
            </a:r>
          </a:p>
        </p:txBody>
      </p:sp>
      <p:graphicFrame>
        <p:nvGraphicFramePr>
          <p:cNvPr id="17" name="Table 6">
            <a:extLst>
              <a:ext uri="{FF2B5EF4-FFF2-40B4-BE49-F238E27FC236}">
                <a16:creationId xmlns:a16="http://schemas.microsoft.com/office/drawing/2014/main" id="{9D244568-E488-6238-FD1F-408021B969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249993"/>
              </p:ext>
            </p:extLst>
          </p:nvPr>
        </p:nvGraphicFramePr>
        <p:xfrm>
          <a:off x="591667" y="1163329"/>
          <a:ext cx="11008659" cy="547656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73563">
                  <a:extLst>
                    <a:ext uri="{9D8B030D-6E8A-4147-A177-3AD203B41FA5}">
                      <a16:colId xmlns:a16="http://schemas.microsoft.com/office/drawing/2014/main" val="384965754"/>
                    </a:ext>
                  </a:extLst>
                </a:gridCol>
                <a:gridCol w="935328">
                  <a:extLst>
                    <a:ext uri="{9D8B030D-6E8A-4147-A177-3AD203B41FA5}">
                      <a16:colId xmlns:a16="http://schemas.microsoft.com/office/drawing/2014/main" val="3152988652"/>
                    </a:ext>
                  </a:extLst>
                </a:gridCol>
                <a:gridCol w="1178144">
                  <a:extLst>
                    <a:ext uri="{9D8B030D-6E8A-4147-A177-3AD203B41FA5}">
                      <a16:colId xmlns:a16="http://schemas.microsoft.com/office/drawing/2014/main" val="2679299918"/>
                    </a:ext>
                  </a:extLst>
                </a:gridCol>
                <a:gridCol w="946798">
                  <a:extLst>
                    <a:ext uri="{9D8B030D-6E8A-4147-A177-3AD203B41FA5}">
                      <a16:colId xmlns:a16="http://schemas.microsoft.com/office/drawing/2014/main" val="3987828759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3188096304"/>
                    </a:ext>
                  </a:extLst>
                </a:gridCol>
                <a:gridCol w="1173878">
                  <a:extLst>
                    <a:ext uri="{9D8B030D-6E8A-4147-A177-3AD203B41FA5}">
                      <a16:colId xmlns:a16="http://schemas.microsoft.com/office/drawing/2014/main" val="3977479443"/>
                    </a:ext>
                  </a:extLst>
                </a:gridCol>
                <a:gridCol w="951064">
                  <a:extLst>
                    <a:ext uri="{9D8B030D-6E8A-4147-A177-3AD203B41FA5}">
                      <a16:colId xmlns:a16="http://schemas.microsoft.com/office/drawing/2014/main" val="1435276580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2027503873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4081470672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2614565643"/>
                    </a:ext>
                  </a:extLst>
                </a:gridCol>
              </a:tblGrid>
              <a:tr h="441149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COUNTY</a:t>
                      </a:r>
                      <a:endParaRPr lang="en-US" sz="2000" b="1" dirty="0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May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June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July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5330252"/>
                  </a:ext>
                </a:extLst>
              </a:tr>
              <a:tr h="441149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Int. Rate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Loan Amount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# of Loans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Int. Rate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Loan Amount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# of Loans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Int. Rate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Loan Amount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# of Loans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633697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Los Angeles, CA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10.06%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$1,120,148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169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10.18%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$1,159,917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187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10.29%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$1,145,122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168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60926479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San Diego, CA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10.01%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$956,758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128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9.66%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$1,073,540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141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9.62%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$1,102,962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150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279748333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Orange, CA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9.96%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$1,366,195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53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9.99%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$1,287,619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62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9.81%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$1,294,716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40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3510101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Santa Clara, CA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8.92%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$1,520,539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47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9.50%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$1,608,303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46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9.27%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$1,620,773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32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32565349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>
                          <a:effectLst/>
                          <a:latin typeface="Avenir Next LT Pro" panose="020B0504020202020204" pitchFamily="34" charset="0"/>
                        </a:rPr>
                        <a:t>Alameda, CA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9.64%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$1,220,377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29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9.65%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$978,596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27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9.63%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$1,089,407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34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372943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San Francisco, CA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9.36%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$1,724,723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25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9.63%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$2,246,164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19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9.48%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$1,595,850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21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138092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Fresno, CA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10.39%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$351,616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22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9.99%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$431,507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24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10.74%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$365,993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17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677566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Riverside, CA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10.67%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$782,810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10.66%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$594,869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27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10.06%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$869,953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972306413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San Bernardino, CA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10.66%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$739,324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14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10.29%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$518,782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18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10.85%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$846,310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22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573862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Sacramento, CA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10.03%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$579,094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15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9.83%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$732,479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17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9.78%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$714,311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15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7004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1945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DB91D-0334-6E71-5B42-C9197BE40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arallelogram 31">
            <a:extLst>
              <a:ext uri="{FF2B5EF4-FFF2-40B4-BE49-F238E27FC236}">
                <a16:creationId xmlns:a16="http://schemas.microsoft.com/office/drawing/2014/main" id="{8357F95B-66D5-397F-1E40-EF7F4F011B97}"/>
              </a:ext>
            </a:extLst>
          </p:cNvPr>
          <p:cNvSpPr/>
          <p:nvPr/>
        </p:nvSpPr>
        <p:spPr>
          <a:xfrm>
            <a:off x="2059619" y="1500305"/>
            <a:ext cx="8076234" cy="426057"/>
          </a:xfrm>
          <a:prstGeom prst="parallelogram">
            <a:avLst>
              <a:gd name="adj" fmla="val 35042"/>
            </a:avLst>
          </a:prstGeom>
          <a:solidFill>
            <a:srgbClr val="B0333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1D133C-0CC9-8A7B-585D-6DA34C4A00B2}"/>
              </a:ext>
            </a:extLst>
          </p:cNvPr>
          <p:cNvSpPr/>
          <p:nvPr/>
        </p:nvSpPr>
        <p:spPr>
          <a:xfrm>
            <a:off x="-1" y="-56147"/>
            <a:ext cx="12192000" cy="3049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arallelogram 1">
            <a:extLst>
              <a:ext uri="{FF2B5EF4-FFF2-40B4-BE49-F238E27FC236}">
                <a16:creationId xmlns:a16="http://schemas.microsoft.com/office/drawing/2014/main" id="{B335E7A5-2738-30A5-AE3E-DAFA1CA1070A}"/>
              </a:ext>
            </a:extLst>
          </p:cNvPr>
          <p:cNvSpPr/>
          <p:nvPr/>
        </p:nvSpPr>
        <p:spPr>
          <a:xfrm rot="4890839">
            <a:off x="5094626" y="-3051245"/>
            <a:ext cx="2002743" cy="12111430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2C2E577-3F71-9328-9E8F-775E9B8EC747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0F0D7743-ADE1-6203-A708-EC882ADFAB45}"/>
              </a:ext>
            </a:extLst>
          </p:cNvPr>
          <p:cNvSpPr txBox="1">
            <a:spLocks/>
          </p:cNvSpPr>
          <p:nvPr/>
        </p:nvSpPr>
        <p:spPr>
          <a:xfrm>
            <a:off x="7502473" y="271525"/>
            <a:ext cx="263338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n w="12700">
                  <a:noFill/>
                </a:ln>
                <a:solidFill>
                  <a:schemeClr val="bg1"/>
                </a:solidFill>
                <a:latin typeface="Avenir Next LT Pro Demi" panose="020B0704020202020204" pitchFamily="34" charset="0"/>
              </a:rPr>
              <a:t>Average: 11.3%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374895ED-7184-4CF7-7FF4-D9962EEE31B3}"/>
              </a:ext>
            </a:extLst>
          </p:cNvPr>
          <p:cNvSpPr txBox="1">
            <a:spLocks/>
          </p:cNvSpPr>
          <p:nvPr/>
        </p:nvSpPr>
        <p:spPr>
          <a:xfrm>
            <a:off x="239269" y="128663"/>
            <a:ext cx="11713456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ACTIVE </a:t>
            </a:r>
            <a:r>
              <a:rPr lang="en-US" sz="3900" b="1" dirty="0">
                <a:ln w="12700">
                  <a:noFill/>
                </a:ln>
                <a:latin typeface="Avenir Next LT Pro" panose="020B0504020202020204" pitchFamily="34" charset="0"/>
              </a:rPr>
              <a:t>FL</a:t>
            </a:r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 </a:t>
            </a:r>
            <a:r>
              <a:rPr lang="en-US" sz="3900" b="1" dirty="0">
                <a:ln w="12700">
                  <a:noFill/>
                </a:ln>
                <a:solidFill>
                  <a:srgbClr val="B03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BRIDGE</a:t>
            </a:r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 COUNTY RATE VOLATILITY</a:t>
            </a:r>
          </a:p>
        </p:txBody>
      </p:sp>
      <p:graphicFrame>
        <p:nvGraphicFramePr>
          <p:cNvPr id="17" name="Table 6">
            <a:extLst>
              <a:ext uri="{FF2B5EF4-FFF2-40B4-BE49-F238E27FC236}">
                <a16:creationId xmlns:a16="http://schemas.microsoft.com/office/drawing/2014/main" id="{B90EB467-E3D6-4677-70DD-F25EFECFF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114106"/>
              </p:ext>
            </p:extLst>
          </p:nvPr>
        </p:nvGraphicFramePr>
        <p:xfrm>
          <a:off x="591667" y="1220236"/>
          <a:ext cx="11008659" cy="543175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39058">
                  <a:extLst>
                    <a:ext uri="{9D8B030D-6E8A-4147-A177-3AD203B41FA5}">
                      <a16:colId xmlns:a16="http://schemas.microsoft.com/office/drawing/2014/main" val="384965754"/>
                    </a:ext>
                  </a:extLst>
                </a:gridCol>
                <a:gridCol w="969833">
                  <a:extLst>
                    <a:ext uri="{9D8B030D-6E8A-4147-A177-3AD203B41FA5}">
                      <a16:colId xmlns:a16="http://schemas.microsoft.com/office/drawing/2014/main" val="3152988652"/>
                    </a:ext>
                  </a:extLst>
                </a:gridCol>
                <a:gridCol w="1221276">
                  <a:extLst>
                    <a:ext uri="{9D8B030D-6E8A-4147-A177-3AD203B41FA5}">
                      <a16:colId xmlns:a16="http://schemas.microsoft.com/office/drawing/2014/main" val="2679299918"/>
                    </a:ext>
                  </a:extLst>
                </a:gridCol>
                <a:gridCol w="903666">
                  <a:extLst>
                    <a:ext uri="{9D8B030D-6E8A-4147-A177-3AD203B41FA5}">
                      <a16:colId xmlns:a16="http://schemas.microsoft.com/office/drawing/2014/main" val="3987828759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3188096304"/>
                    </a:ext>
                  </a:extLst>
                </a:gridCol>
                <a:gridCol w="1208384">
                  <a:extLst>
                    <a:ext uri="{9D8B030D-6E8A-4147-A177-3AD203B41FA5}">
                      <a16:colId xmlns:a16="http://schemas.microsoft.com/office/drawing/2014/main" val="3977479443"/>
                    </a:ext>
                  </a:extLst>
                </a:gridCol>
                <a:gridCol w="916558">
                  <a:extLst>
                    <a:ext uri="{9D8B030D-6E8A-4147-A177-3AD203B41FA5}">
                      <a16:colId xmlns:a16="http://schemas.microsoft.com/office/drawing/2014/main" val="1435276580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2027503873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4081470672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2614565643"/>
                    </a:ext>
                  </a:extLst>
                </a:gridCol>
              </a:tblGrid>
              <a:tr h="441149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COUNTY</a:t>
                      </a:r>
                      <a:endParaRPr lang="en-US" sz="2000" b="1" dirty="0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May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June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July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5330252"/>
                  </a:ext>
                </a:extLst>
              </a:tr>
              <a:tr h="441149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Int. Rate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Loan Amount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# of Loans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Int. Rate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Loan Amount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# of Loans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Int. Rate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Loan Amount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# of Loans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633697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Miami-Dade, FL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9.61%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$1,122,768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63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9.18%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$1,221,907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69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9.07%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$1,417,837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67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60926479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>
                          <a:effectLst/>
                          <a:latin typeface="Avenir Next LT Pro" panose="020B0504020202020204" pitchFamily="34" charset="0"/>
                        </a:rPr>
                        <a:t>Pinellas, FL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9.60%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$473,189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40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9.82%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$649,990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41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9.34%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$486,456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37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279748333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>
                          <a:effectLst/>
                          <a:latin typeface="Avenir Next LT Pro" panose="020B0504020202020204" pitchFamily="34" charset="0"/>
                        </a:rPr>
                        <a:t>Broward, FL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9.60%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$844,221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31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9.54%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$818,124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31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9.32%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$1,118,743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33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3510101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>
                          <a:effectLst/>
                          <a:latin typeface="Avenir Next LT Pro" panose="020B0504020202020204" pitchFamily="34" charset="0"/>
                        </a:rPr>
                        <a:t>Duval, FL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9.66%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$616,008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26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10.14%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$379,187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36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9.87%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$239,081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27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32565349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>
                          <a:effectLst/>
                          <a:latin typeface="Avenir Next LT Pro" panose="020B0504020202020204" pitchFamily="34" charset="0"/>
                        </a:rPr>
                        <a:t>Lee, FL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10.11%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$574,967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30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9.73%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$441,491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27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9.74%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$279,559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28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372943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>
                          <a:effectLst/>
                          <a:latin typeface="Avenir Next LT Pro" panose="020B0504020202020204" pitchFamily="34" charset="0"/>
                        </a:rPr>
                        <a:t>Hillsborough, FL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9.71%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$1,025,355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19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9.36%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$1,250,612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19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9.51%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$642,374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28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138092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>
                          <a:effectLst/>
                          <a:latin typeface="Avenir Next LT Pro" panose="020B0504020202020204" pitchFamily="34" charset="0"/>
                        </a:rPr>
                        <a:t>Palm Beach, FL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9.92%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$1,456,702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21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9.89%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$1,110,558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24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9.94%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$1,214,016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19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677566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>
                          <a:effectLst/>
                          <a:latin typeface="Avenir Next LT Pro" panose="020B0504020202020204" pitchFamily="34" charset="0"/>
                        </a:rPr>
                        <a:t>Orange, FL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9.52%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$1,052,396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25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9.46%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$807,440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9.24%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$985,438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972306413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>
                          <a:effectLst/>
                          <a:latin typeface="Avenir Next LT Pro" panose="020B0504020202020204" pitchFamily="34" charset="0"/>
                        </a:rPr>
                        <a:t>Sarasota, FL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10.02%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$1,138,457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16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9.97%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$534,299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12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9.70%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$1,160,969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11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573862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Polk, FL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10.75%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$229,998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4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9.96%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$226,739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14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10.14%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$324,928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10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7004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61255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ACDE6-B4C6-A7BA-1A36-C5224ECBA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arallelogram 31">
            <a:extLst>
              <a:ext uri="{FF2B5EF4-FFF2-40B4-BE49-F238E27FC236}">
                <a16:creationId xmlns:a16="http://schemas.microsoft.com/office/drawing/2014/main" id="{5C43FEC9-34FD-25FE-E29D-05F4F9B1D9FF}"/>
              </a:ext>
            </a:extLst>
          </p:cNvPr>
          <p:cNvSpPr/>
          <p:nvPr/>
        </p:nvSpPr>
        <p:spPr>
          <a:xfrm>
            <a:off x="2059619" y="1500305"/>
            <a:ext cx="8076234" cy="426057"/>
          </a:xfrm>
          <a:prstGeom prst="parallelogram">
            <a:avLst>
              <a:gd name="adj" fmla="val 35042"/>
            </a:avLst>
          </a:prstGeom>
          <a:solidFill>
            <a:srgbClr val="B0333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A044B6-0B4C-8837-0B92-390E7845E16F}"/>
              </a:ext>
            </a:extLst>
          </p:cNvPr>
          <p:cNvSpPr/>
          <p:nvPr/>
        </p:nvSpPr>
        <p:spPr>
          <a:xfrm>
            <a:off x="-1" y="-56147"/>
            <a:ext cx="12192000" cy="3049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arallelogram 1">
            <a:extLst>
              <a:ext uri="{FF2B5EF4-FFF2-40B4-BE49-F238E27FC236}">
                <a16:creationId xmlns:a16="http://schemas.microsoft.com/office/drawing/2014/main" id="{DDB18AFA-D7A1-10F1-D5A1-7821C08C99F2}"/>
              </a:ext>
            </a:extLst>
          </p:cNvPr>
          <p:cNvSpPr/>
          <p:nvPr/>
        </p:nvSpPr>
        <p:spPr>
          <a:xfrm rot="4890839">
            <a:off x="5094626" y="-3051245"/>
            <a:ext cx="2002743" cy="12111430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50E087-22FB-758B-0602-E1FCC762F565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97812549-2CF2-5EC2-D2F9-01F758A301C7}"/>
              </a:ext>
            </a:extLst>
          </p:cNvPr>
          <p:cNvSpPr txBox="1">
            <a:spLocks/>
          </p:cNvSpPr>
          <p:nvPr/>
        </p:nvSpPr>
        <p:spPr>
          <a:xfrm>
            <a:off x="7502473" y="271525"/>
            <a:ext cx="263338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n w="12700">
                  <a:noFill/>
                </a:ln>
                <a:solidFill>
                  <a:schemeClr val="bg1"/>
                </a:solidFill>
                <a:latin typeface="Avenir Next LT Pro Demi" panose="020B0704020202020204" pitchFamily="34" charset="0"/>
              </a:rPr>
              <a:t>Average: 11.3%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A591F182-EA36-F8BE-1B58-5DDC68BDEA8A}"/>
              </a:ext>
            </a:extLst>
          </p:cNvPr>
          <p:cNvSpPr txBox="1">
            <a:spLocks/>
          </p:cNvSpPr>
          <p:nvPr/>
        </p:nvSpPr>
        <p:spPr>
          <a:xfrm>
            <a:off x="239269" y="128663"/>
            <a:ext cx="11713456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ACTIVE </a:t>
            </a:r>
            <a:r>
              <a:rPr lang="en-US" sz="3900" b="1" dirty="0">
                <a:ln w="12700">
                  <a:noFill/>
                </a:ln>
                <a:latin typeface="Avenir Next LT Pro" panose="020B0504020202020204" pitchFamily="34" charset="0"/>
              </a:rPr>
              <a:t>TX</a:t>
            </a:r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 </a:t>
            </a:r>
            <a:r>
              <a:rPr lang="en-US" sz="3900" b="1" dirty="0">
                <a:ln w="12700">
                  <a:noFill/>
                </a:ln>
                <a:solidFill>
                  <a:srgbClr val="B03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BRIDGE</a:t>
            </a:r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 COUNTY RATE VOLATILITY</a:t>
            </a:r>
          </a:p>
        </p:txBody>
      </p:sp>
      <p:graphicFrame>
        <p:nvGraphicFramePr>
          <p:cNvPr id="17" name="Table 6">
            <a:extLst>
              <a:ext uri="{FF2B5EF4-FFF2-40B4-BE49-F238E27FC236}">
                <a16:creationId xmlns:a16="http://schemas.microsoft.com/office/drawing/2014/main" id="{E7691ADD-9F2A-9929-0274-03BBDC3DCB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377660"/>
              </p:ext>
            </p:extLst>
          </p:nvPr>
        </p:nvGraphicFramePr>
        <p:xfrm>
          <a:off x="591667" y="1297578"/>
          <a:ext cx="11008659" cy="543175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20212">
                  <a:extLst>
                    <a:ext uri="{9D8B030D-6E8A-4147-A177-3AD203B41FA5}">
                      <a16:colId xmlns:a16="http://schemas.microsoft.com/office/drawing/2014/main" val="384965754"/>
                    </a:ext>
                  </a:extLst>
                </a:gridCol>
                <a:gridCol w="788679">
                  <a:extLst>
                    <a:ext uri="{9D8B030D-6E8A-4147-A177-3AD203B41FA5}">
                      <a16:colId xmlns:a16="http://schemas.microsoft.com/office/drawing/2014/main" val="3152988652"/>
                    </a:ext>
                  </a:extLst>
                </a:gridCol>
                <a:gridCol w="1186770">
                  <a:extLst>
                    <a:ext uri="{9D8B030D-6E8A-4147-A177-3AD203B41FA5}">
                      <a16:colId xmlns:a16="http://schemas.microsoft.com/office/drawing/2014/main" val="2679299918"/>
                    </a:ext>
                  </a:extLst>
                </a:gridCol>
                <a:gridCol w="938172">
                  <a:extLst>
                    <a:ext uri="{9D8B030D-6E8A-4147-A177-3AD203B41FA5}">
                      <a16:colId xmlns:a16="http://schemas.microsoft.com/office/drawing/2014/main" val="3987828759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3188096304"/>
                    </a:ext>
                  </a:extLst>
                </a:gridCol>
                <a:gridCol w="1165252">
                  <a:extLst>
                    <a:ext uri="{9D8B030D-6E8A-4147-A177-3AD203B41FA5}">
                      <a16:colId xmlns:a16="http://schemas.microsoft.com/office/drawing/2014/main" val="3977479443"/>
                    </a:ext>
                  </a:extLst>
                </a:gridCol>
                <a:gridCol w="959690">
                  <a:extLst>
                    <a:ext uri="{9D8B030D-6E8A-4147-A177-3AD203B41FA5}">
                      <a16:colId xmlns:a16="http://schemas.microsoft.com/office/drawing/2014/main" val="1435276580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2027503873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4081470672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2614565643"/>
                    </a:ext>
                  </a:extLst>
                </a:gridCol>
              </a:tblGrid>
              <a:tr h="441149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COUNTY</a:t>
                      </a:r>
                      <a:endParaRPr lang="en-US" sz="2000" b="1" dirty="0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May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June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July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5330252"/>
                  </a:ext>
                </a:extLst>
              </a:tr>
              <a:tr h="441149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Int. Rate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Loan Amount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# of Loans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Int. Rate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Loan Amount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# of Loans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Int. Rate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Loan Amount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# of Loans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633697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Harris, TX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9.71%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$488,276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74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9.81%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$409,950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9.97%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$475,117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60926479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effectLst/>
                          <a:latin typeface="Avenir Next LT Pro" panose="020B0504020202020204" pitchFamily="34" charset="0"/>
                        </a:rPr>
                        <a:t>Dallas, TX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9.79%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$953,297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51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10.37%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$747,763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9.68%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$881,178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279748333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effectLst/>
                          <a:latin typeface="Avenir Next LT Pro" panose="020B0504020202020204" pitchFamily="34" charset="0"/>
                        </a:rPr>
                        <a:t>Bexar, TX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9.97%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$378,607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45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10.14%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$187,120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61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9.86%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$301,443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3510101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effectLst/>
                          <a:latin typeface="Avenir Next LT Pro" panose="020B0504020202020204" pitchFamily="34" charset="0"/>
                        </a:rPr>
                        <a:t>Travis, TX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10.57%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$726,828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10.34%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$874,456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44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10.38%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$1,199,699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32565349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effectLst/>
                          <a:latin typeface="Avenir Next LT Pro" panose="020B0504020202020204" pitchFamily="34" charset="0"/>
                        </a:rPr>
                        <a:t>Tarrant, TX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9.88%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$497,575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15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9.80%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$412,839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33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9.96%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$263,970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23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372943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effectLst/>
                          <a:latin typeface="Avenir Next LT Pro" panose="020B0504020202020204" pitchFamily="34" charset="0"/>
                        </a:rPr>
                        <a:t>Hidalgo, TX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11.18%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$619,654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12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11.02%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$527,663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24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10.64%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$260,886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23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138092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effectLst/>
                          <a:latin typeface="Avenir Next LT Pro" panose="020B0504020202020204" pitchFamily="34" charset="0"/>
                        </a:rPr>
                        <a:t>Collin, TX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9.79%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$503,860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9.70%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$532,275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21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9.59%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$405,455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15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677566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effectLst/>
                          <a:latin typeface="Avenir Next LT Pro" panose="020B0504020202020204" pitchFamily="34" charset="0"/>
                        </a:rPr>
                        <a:t>Montgomery, TX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9.56%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$480,575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10.06%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$350,054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9.97%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$492,505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972306413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effectLst/>
                          <a:latin typeface="Avenir Next LT Pro" panose="020B0504020202020204" pitchFamily="34" charset="0"/>
                        </a:rPr>
                        <a:t>Williamson, TX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11.04%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$296,791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10.62%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$599,209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11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11.45%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$308,850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573862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Denton, TX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9.35%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$490,453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9.90%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$1,214,194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10.16%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$1,193,458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10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7004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14523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0D3B3-8E71-1DFD-55D7-3420DD0A3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arallelogram 31">
            <a:extLst>
              <a:ext uri="{FF2B5EF4-FFF2-40B4-BE49-F238E27FC236}">
                <a16:creationId xmlns:a16="http://schemas.microsoft.com/office/drawing/2014/main" id="{9930D61D-5CA7-AC55-49A3-8041E63F1561}"/>
              </a:ext>
            </a:extLst>
          </p:cNvPr>
          <p:cNvSpPr/>
          <p:nvPr/>
        </p:nvSpPr>
        <p:spPr>
          <a:xfrm>
            <a:off x="2059619" y="1500305"/>
            <a:ext cx="8076234" cy="426057"/>
          </a:xfrm>
          <a:prstGeom prst="parallelogram">
            <a:avLst>
              <a:gd name="adj" fmla="val 35042"/>
            </a:avLst>
          </a:prstGeom>
          <a:solidFill>
            <a:srgbClr val="B0333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5F7AC0-4B75-F15B-E9C6-F8ECD0B8A262}"/>
              </a:ext>
            </a:extLst>
          </p:cNvPr>
          <p:cNvSpPr/>
          <p:nvPr/>
        </p:nvSpPr>
        <p:spPr>
          <a:xfrm>
            <a:off x="-1" y="-56147"/>
            <a:ext cx="12192000" cy="3049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Parallelogram 1">
            <a:extLst>
              <a:ext uri="{FF2B5EF4-FFF2-40B4-BE49-F238E27FC236}">
                <a16:creationId xmlns:a16="http://schemas.microsoft.com/office/drawing/2014/main" id="{DC1FA847-D6B9-F868-9854-D854985B1DC3}"/>
              </a:ext>
            </a:extLst>
          </p:cNvPr>
          <p:cNvSpPr/>
          <p:nvPr/>
        </p:nvSpPr>
        <p:spPr>
          <a:xfrm rot="4890839">
            <a:off x="5094626" y="-3051245"/>
            <a:ext cx="2002743" cy="12111430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341983-B08D-8292-D3FF-30A5EE6458DF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1310FA01-63A1-C039-0BDF-5886732D7229}"/>
              </a:ext>
            </a:extLst>
          </p:cNvPr>
          <p:cNvSpPr txBox="1">
            <a:spLocks/>
          </p:cNvSpPr>
          <p:nvPr/>
        </p:nvSpPr>
        <p:spPr>
          <a:xfrm>
            <a:off x="7502473" y="271525"/>
            <a:ext cx="263338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n w="12700">
                  <a:noFill/>
                </a:ln>
                <a:solidFill>
                  <a:schemeClr val="bg1"/>
                </a:solidFill>
                <a:latin typeface="Avenir Next LT Pro Demi" panose="020B0704020202020204" pitchFamily="34" charset="0"/>
              </a:rPr>
              <a:t>Average: 11.3%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BC89B2FE-6423-CAD4-8140-73BE50C36188}"/>
              </a:ext>
            </a:extLst>
          </p:cNvPr>
          <p:cNvSpPr txBox="1">
            <a:spLocks/>
          </p:cNvSpPr>
          <p:nvPr/>
        </p:nvSpPr>
        <p:spPr>
          <a:xfrm>
            <a:off x="239269" y="128663"/>
            <a:ext cx="11713456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900" b="1" dirty="0">
                <a:ln w="12700">
                  <a:noFill/>
                </a:ln>
                <a:solidFill>
                  <a:srgbClr val="B03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BRIDGE</a:t>
            </a:r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 LOANS PER 100,000 RESIDENTS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406908-0C65-9AC7-B7F7-47484AC7A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918" y="1494604"/>
            <a:ext cx="8794164" cy="4950263"/>
          </a:xfrm>
          <a:prstGeom prst="rect">
            <a:avLst/>
          </a:prstGeom>
          <a:ln w="38100">
            <a:solidFill>
              <a:srgbClr val="DEB63D"/>
            </a:solidFill>
          </a:ln>
        </p:spPr>
      </p:pic>
    </p:spTree>
    <p:extLst>
      <p:ext uri="{BB962C8B-B14F-4D97-AF65-F5344CB8AC3E}">
        <p14:creationId xmlns:p14="http://schemas.microsoft.com/office/powerpoint/2010/main" val="4860363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BC5C5-4C5E-152C-7F5B-FBA83AA42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arallelogram 31">
            <a:extLst>
              <a:ext uri="{FF2B5EF4-FFF2-40B4-BE49-F238E27FC236}">
                <a16:creationId xmlns:a16="http://schemas.microsoft.com/office/drawing/2014/main" id="{8858EAA3-4067-2151-B2F4-47DE951B4252}"/>
              </a:ext>
            </a:extLst>
          </p:cNvPr>
          <p:cNvSpPr/>
          <p:nvPr/>
        </p:nvSpPr>
        <p:spPr>
          <a:xfrm>
            <a:off x="2059619" y="1500305"/>
            <a:ext cx="8076234" cy="426057"/>
          </a:xfrm>
          <a:prstGeom prst="parallelogram">
            <a:avLst>
              <a:gd name="adj" fmla="val 35042"/>
            </a:avLst>
          </a:prstGeom>
          <a:solidFill>
            <a:srgbClr val="B0333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966EDA-10EA-4749-40EA-1A5EA02A3F18}"/>
              </a:ext>
            </a:extLst>
          </p:cNvPr>
          <p:cNvSpPr/>
          <p:nvPr/>
        </p:nvSpPr>
        <p:spPr>
          <a:xfrm>
            <a:off x="-1" y="-56147"/>
            <a:ext cx="12192000" cy="3049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Parallelogram 1">
            <a:extLst>
              <a:ext uri="{FF2B5EF4-FFF2-40B4-BE49-F238E27FC236}">
                <a16:creationId xmlns:a16="http://schemas.microsoft.com/office/drawing/2014/main" id="{E712417A-7845-C4F1-FCA0-C18B35F62A30}"/>
              </a:ext>
            </a:extLst>
          </p:cNvPr>
          <p:cNvSpPr/>
          <p:nvPr/>
        </p:nvSpPr>
        <p:spPr>
          <a:xfrm rot="4890839">
            <a:off x="5094626" y="-3051245"/>
            <a:ext cx="2002743" cy="12111430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B9A8B54-CFA2-E3D2-0E78-26BD4266327B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A5BE7367-59DF-CED7-2BF6-F55D51559D3B}"/>
              </a:ext>
            </a:extLst>
          </p:cNvPr>
          <p:cNvSpPr txBox="1">
            <a:spLocks/>
          </p:cNvSpPr>
          <p:nvPr/>
        </p:nvSpPr>
        <p:spPr>
          <a:xfrm>
            <a:off x="7502473" y="271525"/>
            <a:ext cx="263338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n w="12700">
                  <a:noFill/>
                </a:ln>
                <a:solidFill>
                  <a:schemeClr val="bg1"/>
                </a:solidFill>
                <a:latin typeface="Avenir Next LT Pro Demi" panose="020B0704020202020204" pitchFamily="34" charset="0"/>
              </a:rPr>
              <a:t>Average: 11.3%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6935A4BF-B381-5E37-886B-27ECB7736A8C}"/>
              </a:ext>
            </a:extLst>
          </p:cNvPr>
          <p:cNvSpPr txBox="1">
            <a:spLocks/>
          </p:cNvSpPr>
          <p:nvPr/>
        </p:nvSpPr>
        <p:spPr>
          <a:xfrm>
            <a:off x="239269" y="128663"/>
            <a:ext cx="11713456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900" b="1" dirty="0">
                <a:ln w="12700">
                  <a:noFill/>
                </a:ln>
                <a:solidFill>
                  <a:srgbClr val="B03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BRIDGE</a:t>
            </a:r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 ACTIVITY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6608D0-D241-3819-2A20-A3FDF3A9A4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19366" y="1271659"/>
            <a:ext cx="7953266" cy="5116137"/>
          </a:xfrm>
          <a:prstGeom prst="rect">
            <a:avLst/>
          </a:prstGeom>
          <a:noFill/>
          <a:ln w="28575">
            <a:solidFill>
              <a:srgbClr val="B03335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901032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4D6BFB-13FC-55EC-38C6-FE5EAF2186A8}"/>
              </a:ext>
            </a:extLst>
          </p:cNvPr>
          <p:cNvSpPr/>
          <p:nvPr/>
        </p:nvSpPr>
        <p:spPr>
          <a:xfrm>
            <a:off x="-1" y="-56146"/>
            <a:ext cx="12192000" cy="236668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arallelogram 1">
            <a:extLst>
              <a:ext uri="{FF2B5EF4-FFF2-40B4-BE49-F238E27FC236}">
                <a16:creationId xmlns:a16="http://schemas.microsoft.com/office/drawing/2014/main" id="{5426F083-AC05-ACD6-1A4F-6510EF47624C}"/>
              </a:ext>
            </a:extLst>
          </p:cNvPr>
          <p:cNvSpPr/>
          <p:nvPr/>
        </p:nvSpPr>
        <p:spPr>
          <a:xfrm rot="4890839">
            <a:off x="5094726" y="-3819304"/>
            <a:ext cx="2002743" cy="12111430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4C88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33A781-507E-CFE8-358D-F7E3CB72A2AC}"/>
              </a:ext>
            </a:extLst>
          </p:cNvPr>
          <p:cNvSpPr/>
          <p:nvPr/>
        </p:nvSpPr>
        <p:spPr>
          <a:xfrm>
            <a:off x="-1" y="6347012"/>
            <a:ext cx="12192001" cy="5455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87BDB1A3-0830-657F-4275-2189A4630C88}"/>
              </a:ext>
            </a:extLst>
          </p:cNvPr>
          <p:cNvSpPr txBox="1">
            <a:spLocks/>
          </p:cNvSpPr>
          <p:nvPr/>
        </p:nvSpPr>
        <p:spPr>
          <a:xfrm>
            <a:off x="374670" y="262216"/>
            <a:ext cx="11442660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ln w="12700">
                  <a:noFill/>
                </a:ln>
                <a:solidFill>
                  <a:srgbClr val="4C88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DSCR LOAN </a:t>
            </a:r>
            <a:r>
              <a:rPr lang="en-US" sz="4400" dirty="0">
                <a:ln w="12700">
                  <a:noFill/>
                </a:ln>
                <a:latin typeface="Avenir Next LT Pro" panose="020B0504020202020204" pitchFamily="34" charset="0"/>
              </a:rPr>
              <a:t>VOLUMES BY SAME USERS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E19107-85F3-C99F-96A7-06410AAD7BBD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13EE3B4D-5678-AA32-5484-91EE2D49D151}"/>
              </a:ext>
            </a:extLst>
          </p:cNvPr>
          <p:cNvSpPr txBox="1">
            <a:spLocks/>
          </p:cNvSpPr>
          <p:nvPr/>
        </p:nvSpPr>
        <p:spPr>
          <a:xfrm>
            <a:off x="374670" y="1092231"/>
            <a:ext cx="1144266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n w="12700"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January 2025 – July 2026</a:t>
            </a:r>
          </a:p>
        </p:txBody>
      </p:sp>
      <p:graphicFrame>
        <p:nvGraphicFramePr>
          <p:cNvPr id="22" name="Content Placeholder 6">
            <a:extLst>
              <a:ext uri="{FF2B5EF4-FFF2-40B4-BE49-F238E27FC236}">
                <a16:creationId xmlns:a16="http://schemas.microsoft.com/office/drawing/2014/main" id="{DC76A3BD-93B3-D17C-5FDD-A83DA30776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4183065"/>
              </p:ext>
            </p:extLst>
          </p:nvPr>
        </p:nvGraphicFramePr>
        <p:xfrm>
          <a:off x="526156" y="1718192"/>
          <a:ext cx="11207729" cy="4908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:a16="http://schemas.microsoft.com/office/drawing/2014/main" id="{5334C6A9-D9CE-B0C7-CB7A-A58E74007170}"/>
              </a:ext>
            </a:extLst>
          </p:cNvPr>
          <p:cNvSpPr/>
          <p:nvPr/>
        </p:nvSpPr>
        <p:spPr>
          <a:xfrm>
            <a:off x="526156" y="1384813"/>
            <a:ext cx="1407004" cy="459865"/>
          </a:xfrm>
          <a:prstGeom prst="rect">
            <a:avLst/>
          </a:prstGeom>
          <a:solidFill>
            <a:srgbClr val="4C88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54 </a:t>
            </a:r>
            <a:r>
              <a:rPr lang="en-US" dirty="0">
                <a:solidFill>
                  <a:schemeClr val="bg1"/>
                </a:solidFill>
              </a:rPr>
              <a:t>users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808F37-4052-68C7-4738-B5FEE25EBC17}"/>
              </a:ext>
            </a:extLst>
          </p:cNvPr>
          <p:cNvSpPr txBox="1"/>
          <p:nvPr/>
        </p:nvSpPr>
        <p:spPr>
          <a:xfrm>
            <a:off x="1229658" y="5060152"/>
            <a:ext cx="755717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4D5156"/>
                </a:solidFill>
                <a:latin typeface="Roboto" panose="02000000000000000000" pitchFamily="2" charset="0"/>
              </a:rPr>
              <a:t>+</a:t>
            </a:r>
            <a:r>
              <a:rPr lang="en-US" sz="1400" dirty="0">
                <a:solidFill>
                  <a:srgbClr val="4D5156"/>
                </a:solidFill>
                <a:latin typeface="Avenir Next LT Pro Demi" panose="020B0704020202020204" pitchFamily="34" charset="0"/>
              </a:rPr>
              <a:t>46</a:t>
            </a:r>
            <a:r>
              <a:rPr lang="en-US" sz="1400" dirty="0">
                <a:latin typeface="Avenir Next LT Pro Demi" panose="020B0704020202020204" pitchFamily="34" charset="0"/>
              </a:rPr>
              <a:t>%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45D40D9-5426-BC89-E92B-083566F4D94A}"/>
              </a:ext>
            </a:extLst>
          </p:cNvPr>
          <p:cNvGrpSpPr/>
          <p:nvPr/>
        </p:nvGrpSpPr>
        <p:grpSpPr>
          <a:xfrm rot="678530">
            <a:off x="4944623" y="2014881"/>
            <a:ext cx="2801431" cy="465477"/>
            <a:chOff x="3151229" y="3201820"/>
            <a:chExt cx="4673341" cy="46547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EBDB337-336B-CE35-F99F-0FD06355A550}"/>
                </a:ext>
              </a:extLst>
            </p:cNvPr>
            <p:cNvSpPr txBox="1"/>
            <p:nvPr/>
          </p:nvSpPr>
          <p:spPr>
            <a:xfrm rot="20226353">
              <a:off x="3151229" y="3201820"/>
              <a:ext cx="4673341" cy="30777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4C88A4"/>
                  </a:solidFill>
                  <a:latin typeface="Roboto" panose="02000000000000000000" pitchFamily="2" charset="0"/>
                </a:rPr>
                <a:t>35.8% YOY Growth 2025 v 2026</a:t>
              </a:r>
              <a:endParaRPr lang="en-US" sz="1400" dirty="0">
                <a:solidFill>
                  <a:srgbClr val="4C88A4"/>
                </a:solidFill>
                <a:latin typeface="Avenir Next LT Pro Demi" panose="020B0704020202020204" pitchFamily="34" charset="0"/>
              </a:endParaRPr>
            </a:p>
          </p:txBody>
        </p:sp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FE8CFE48-6176-8BDB-5D49-FA9483014958}"/>
                </a:ext>
              </a:extLst>
            </p:cNvPr>
            <p:cNvSpPr/>
            <p:nvPr/>
          </p:nvSpPr>
          <p:spPr>
            <a:xfrm rot="20147094" flipV="1">
              <a:off x="3656517" y="3495957"/>
              <a:ext cx="3813497" cy="171340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C88A4"/>
                </a:solidFill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6E79951-3195-3EA8-436D-2725465592E2}"/>
              </a:ext>
            </a:extLst>
          </p:cNvPr>
          <p:cNvSpPr txBox="1"/>
          <p:nvPr/>
        </p:nvSpPr>
        <p:spPr>
          <a:xfrm>
            <a:off x="2133673" y="5060152"/>
            <a:ext cx="755717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4D5156"/>
                </a:solidFill>
                <a:latin typeface="Roboto" panose="02000000000000000000" pitchFamily="2" charset="0"/>
              </a:rPr>
              <a:t>+</a:t>
            </a:r>
            <a:r>
              <a:rPr lang="en-US" sz="1400" dirty="0">
                <a:solidFill>
                  <a:srgbClr val="4D5156"/>
                </a:solidFill>
                <a:latin typeface="Avenir Next LT Pro Demi" panose="020B0704020202020204" pitchFamily="34" charset="0"/>
              </a:rPr>
              <a:t>59</a:t>
            </a:r>
            <a:r>
              <a:rPr lang="en-US" sz="1400" dirty="0">
                <a:latin typeface="Avenir Next LT Pro Demi" panose="020B0704020202020204" pitchFamily="34" charset="0"/>
              </a:rPr>
              <a:t>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23B732-9735-DFAD-EA5F-E09A57A6457E}"/>
              </a:ext>
            </a:extLst>
          </p:cNvPr>
          <p:cNvSpPr txBox="1"/>
          <p:nvPr/>
        </p:nvSpPr>
        <p:spPr>
          <a:xfrm>
            <a:off x="3037689" y="5055821"/>
            <a:ext cx="684648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4D5156"/>
                </a:solidFill>
                <a:latin typeface="Roboto" panose="02000000000000000000" pitchFamily="2" charset="0"/>
              </a:rPr>
              <a:t>+</a:t>
            </a:r>
            <a:r>
              <a:rPr lang="en-US" sz="1400" dirty="0">
                <a:solidFill>
                  <a:srgbClr val="4D5156"/>
                </a:solidFill>
                <a:latin typeface="Avenir Next LT Pro Demi" panose="020B0704020202020204" pitchFamily="34" charset="0"/>
              </a:rPr>
              <a:t>53</a:t>
            </a:r>
            <a:r>
              <a:rPr lang="en-US" sz="1400" dirty="0">
                <a:latin typeface="Avenir Next LT Pro Demi" panose="020B0704020202020204" pitchFamily="34" charset="0"/>
              </a:rPr>
              <a:t>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53C9D1-6E7B-7226-5CD3-3E56EAA39715}"/>
              </a:ext>
            </a:extLst>
          </p:cNvPr>
          <p:cNvSpPr txBox="1"/>
          <p:nvPr/>
        </p:nvSpPr>
        <p:spPr>
          <a:xfrm>
            <a:off x="3870636" y="5062212"/>
            <a:ext cx="684649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4D5156"/>
                </a:solidFill>
                <a:latin typeface="Roboto" panose="02000000000000000000" pitchFamily="2" charset="0"/>
              </a:rPr>
              <a:t>+</a:t>
            </a:r>
            <a:r>
              <a:rPr lang="en-US" sz="1400" dirty="0">
                <a:solidFill>
                  <a:srgbClr val="4D5156"/>
                </a:solidFill>
                <a:latin typeface="Avenir Next LT Pro Demi" panose="020B0704020202020204" pitchFamily="34" charset="0"/>
              </a:rPr>
              <a:t>38</a:t>
            </a:r>
            <a:r>
              <a:rPr lang="en-US" sz="1400" dirty="0">
                <a:latin typeface="Avenir Next LT Pro Demi" panose="020B0704020202020204" pitchFamily="34" charset="0"/>
              </a:rPr>
              <a:t>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63F609-6CB1-D1E3-C185-0658F4DB5E5B}"/>
              </a:ext>
            </a:extLst>
          </p:cNvPr>
          <p:cNvSpPr txBox="1"/>
          <p:nvPr/>
        </p:nvSpPr>
        <p:spPr>
          <a:xfrm>
            <a:off x="4774651" y="5055820"/>
            <a:ext cx="684649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4D5156"/>
                </a:solidFill>
                <a:latin typeface="Roboto" panose="02000000000000000000" pitchFamily="2" charset="0"/>
              </a:rPr>
              <a:t>+</a:t>
            </a:r>
            <a:r>
              <a:rPr lang="en-US" sz="1400" dirty="0">
                <a:solidFill>
                  <a:srgbClr val="4D5156"/>
                </a:solidFill>
                <a:latin typeface="Avenir Next LT Pro Demi" panose="020B0704020202020204" pitchFamily="34" charset="0"/>
              </a:rPr>
              <a:t>17</a:t>
            </a:r>
            <a:r>
              <a:rPr lang="en-US" sz="1400" dirty="0">
                <a:latin typeface="Avenir Next LT Pro Demi" panose="020B0704020202020204" pitchFamily="34" charset="0"/>
              </a:rPr>
              <a:t>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036A80-05E5-20FD-6AB0-101C4A9FE397}"/>
              </a:ext>
            </a:extLst>
          </p:cNvPr>
          <p:cNvSpPr txBox="1"/>
          <p:nvPr/>
        </p:nvSpPr>
        <p:spPr>
          <a:xfrm>
            <a:off x="5613346" y="5038042"/>
            <a:ext cx="684649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4D5156"/>
                </a:solidFill>
                <a:latin typeface="Roboto" panose="02000000000000000000" pitchFamily="2" charset="0"/>
              </a:rPr>
              <a:t>+</a:t>
            </a:r>
            <a:r>
              <a:rPr lang="en-US" sz="1400" dirty="0">
                <a:solidFill>
                  <a:srgbClr val="4D5156"/>
                </a:solidFill>
                <a:latin typeface="Avenir Next LT Pro Demi" panose="020B0704020202020204" pitchFamily="34" charset="0"/>
              </a:rPr>
              <a:t>23</a:t>
            </a:r>
            <a:r>
              <a:rPr lang="en-US" sz="1400" dirty="0">
                <a:latin typeface="Avenir Next LT Pro Demi" panose="020B0704020202020204" pitchFamily="34" charset="0"/>
              </a:rPr>
              <a:t>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8CB16D4-0A8B-1D90-C688-2B4BFD6F7B64}"/>
              </a:ext>
            </a:extLst>
          </p:cNvPr>
          <p:cNvSpPr txBox="1"/>
          <p:nvPr/>
        </p:nvSpPr>
        <p:spPr>
          <a:xfrm>
            <a:off x="6481827" y="5038042"/>
            <a:ext cx="684649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4D5156"/>
                </a:solidFill>
                <a:latin typeface="Roboto" panose="02000000000000000000" pitchFamily="2" charset="0"/>
              </a:rPr>
              <a:t>+</a:t>
            </a:r>
            <a:r>
              <a:rPr lang="en-US" sz="1400" dirty="0">
                <a:solidFill>
                  <a:srgbClr val="4D5156"/>
                </a:solidFill>
                <a:latin typeface="Avenir Next LT Pro Demi" panose="020B0704020202020204" pitchFamily="34" charset="0"/>
              </a:rPr>
              <a:t>19</a:t>
            </a:r>
            <a:r>
              <a:rPr lang="en-US" sz="1400" dirty="0">
                <a:latin typeface="Avenir Next LT Pro Demi" panose="020B0704020202020204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39598978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4D6BFB-13FC-55EC-38C6-FE5EAF2186A8}"/>
              </a:ext>
            </a:extLst>
          </p:cNvPr>
          <p:cNvSpPr/>
          <p:nvPr/>
        </p:nvSpPr>
        <p:spPr>
          <a:xfrm>
            <a:off x="-1" y="-56146"/>
            <a:ext cx="12192000" cy="236668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arallelogram 1">
            <a:extLst>
              <a:ext uri="{FF2B5EF4-FFF2-40B4-BE49-F238E27FC236}">
                <a16:creationId xmlns:a16="http://schemas.microsoft.com/office/drawing/2014/main" id="{88660E7F-643D-356E-9CB1-E6FE37F37681}"/>
              </a:ext>
            </a:extLst>
          </p:cNvPr>
          <p:cNvSpPr/>
          <p:nvPr/>
        </p:nvSpPr>
        <p:spPr>
          <a:xfrm rot="4890839">
            <a:off x="5094726" y="-3819304"/>
            <a:ext cx="2002743" cy="12111430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4C88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33A781-507E-CFE8-358D-F7E3CB72A2AC}"/>
              </a:ext>
            </a:extLst>
          </p:cNvPr>
          <p:cNvSpPr/>
          <p:nvPr/>
        </p:nvSpPr>
        <p:spPr>
          <a:xfrm>
            <a:off x="-1" y="6347012"/>
            <a:ext cx="12192001" cy="5455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87BDB1A3-0830-657F-4275-2189A4630C88}"/>
              </a:ext>
            </a:extLst>
          </p:cNvPr>
          <p:cNvSpPr txBox="1">
            <a:spLocks/>
          </p:cNvSpPr>
          <p:nvPr/>
        </p:nvSpPr>
        <p:spPr>
          <a:xfrm>
            <a:off x="292107" y="260703"/>
            <a:ext cx="11607780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ln w="12700">
                  <a:noFill/>
                </a:ln>
                <a:solidFill>
                  <a:srgbClr val="4C88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DSCR LOAN </a:t>
            </a:r>
            <a:r>
              <a:rPr lang="en-US" sz="4400" dirty="0">
                <a:ln w="12700">
                  <a:noFill/>
                </a:ln>
                <a:latin typeface="Avenir Next LT Pro" panose="020B0504020202020204" pitchFamily="34" charset="0"/>
              </a:rPr>
              <a:t>RATES &amp; AVG. LOAN AMOUNTS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E19107-85F3-C99F-96A7-06410AAD7BBD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D2592E96-8BEC-DB8C-FF6D-E0ACA7841BFD}"/>
              </a:ext>
            </a:extLst>
          </p:cNvPr>
          <p:cNvSpPr txBox="1">
            <a:spLocks/>
          </p:cNvSpPr>
          <p:nvPr/>
        </p:nvSpPr>
        <p:spPr>
          <a:xfrm>
            <a:off x="374670" y="1092231"/>
            <a:ext cx="1144266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n w="12700"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July 2025 – July 2026</a:t>
            </a:r>
          </a:p>
        </p:txBody>
      </p:sp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5088BB25-A7CD-4949-654E-F5830870B5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5784580"/>
              </p:ext>
            </p:extLst>
          </p:nvPr>
        </p:nvGraphicFramePr>
        <p:xfrm>
          <a:off x="658758" y="1718192"/>
          <a:ext cx="10874478" cy="4698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85106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4D6BFB-13FC-55EC-38C6-FE5EAF2186A8}"/>
              </a:ext>
            </a:extLst>
          </p:cNvPr>
          <p:cNvSpPr/>
          <p:nvPr/>
        </p:nvSpPr>
        <p:spPr>
          <a:xfrm>
            <a:off x="-1" y="-56147"/>
            <a:ext cx="12192000" cy="375184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arallelogram 1">
            <a:extLst>
              <a:ext uri="{FF2B5EF4-FFF2-40B4-BE49-F238E27FC236}">
                <a16:creationId xmlns:a16="http://schemas.microsoft.com/office/drawing/2014/main" id="{7C38510B-4741-071F-B1C3-4C5D8A675FB1}"/>
              </a:ext>
            </a:extLst>
          </p:cNvPr>
          <p:cNvSpPr/>
          <p:nvPr/>
        </p:nvSpPr>
        <p:spPr>
          <a:xfrm rot="4890839">
            <a:off x="5094626" y="-2446233"/>
            <a:ext cx="2002743" cy="12111430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4C88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B7EC99A7-3A6E-F877-AB34-2188C2048199}"/>
              </a:ext>
            </a:extLst>
          </p:cNvPr>
          <p:cNvSpPr txBox="1">
            <a:spLocks/>
          </p:cNvSpPr>
          <p:nvPr/>
        </p:nvSpPr>
        <p:spPr>
          <a:xfrm>
            <a:off x="374670" y="1823987"/>
            <a:ext cx="1144266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ln w="12700"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July 2026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E19107-85F3-C99F-96A7-06410AAD7BBD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02D34B20-BC72-14A9-1B0F-2AD21381896B}"/>
              </a:ext>
            </a:extLst>
          </p:cNvPr>
          <p:cNvSpPr txBox="1">
            <a:spLocks/>
          </p:cNvSpPr>
          <p:nvPr/>
        </p:nvSpPr>
        <p:spPr>
          <a:xfrm>
            <a:off x="374670" y="706869"/>
            <a:ext cx="5111730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 dirty="0">
                <a:ln w="12700">
                  <a:noFill/>
                </a:ln>
                <a:solidFill>
                  <a:srgbClr val="4C88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DSCR LOAN </a:t>
            </a:r>
            <a:r>
              <a:rPr lang="en-US" sz="4400" dirty="0">
                <a:ln w="12700">
                  <a:noFill/>
                </a:ln>
                <a:latin typeface="Avenir Next LT Pro" panose="020B0504020202020204" pitchFamily="34" charset="0"/>
              </a:rPr>
              <a:t>INTEREST RATES</a:t>
            </a:r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FE897EB4-A0BF-E95D-7DE8-DB5405BD1E20}"/>
              </a:ext>
            </a:extLst>
          </p:cNvPr>
          <p:cNvSpPr txBox="1">
            <a:spLocks/>
          </p:cNvSpPr>
          <p:nvPr/>
        </p:nvSpPr>
        <p:spPr>
          <a:xfrm>
            <a:off x="374667" y="2813230"/>
            <a:ext cx="1144266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solidFill>
                <a:srgbClr val="4C88A4"/>
              </a:solidFill>
              <a:latin typeface="Avenir Next LT Pro Demi" panose="020B0704020202020204" pitchFamily="34" charset="0"/>
            </a:endParaRPr>
          </a:p>
        </p:txBody>
      </p:sp>
      <p:graphicFrame>
        <p:nvGraphicFramePr>
          <p:cNvPr id="17" name="Content Placeholder 6">
            <a:extLst>
              <a:ext uri="{FF2B5EF4-FFF2-40B4-BE49-F238E27FC236}">
                <a16:creationId xmlns:a16="http://schemas.microsoft.com/office/drawing/2014/main" id="{D8BD426F-7923-3E1E-DCC6-EC562B8981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0611670"/>
              </p:ext>
            </p:extLst>
          </p:nvPr>
        </p:nvGraphicFramePr>
        <p:xfrm>
          <a:off x="5220312" y="562092"/>
          <a:ext cx="7197704" cy="5944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arallelogram 18">
            <a:extLst>
              <a:ext uri="{FF2B5EF4-FFF2-40B4-BE49-F238E27FC236}">
                <a16:creationId xmlns:a16="http://schemas.microsoft.com/office/drawing/2014/main" id="{3A15DE4C-020E-62D0-8DD9-76DA0587988F}"/>
              </a:ext>
            </a:extLst>
          </p:cNvPr>
          <p:cNvSpPr/>
          <p:nvPr/>
        </p:nvSpPr>
        <p:spPr>
          <a:xfrm>
            <a:off x="9382289" y="878743"/>
            <a:ext cx="2279399" cy="625961"/>
          </a:xfrm>
          <a:prstGeom prst="parallelogram">
            <a:avLst>
              <a:gd name="adj" fmla="val 35042"/>
            </a:avLst>
          </a:prstGeom>
          <a:solidFill>
            <a:srgbClr val="4C88A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F0C103F1-2B92-E5F3-4FF1-130845ED546E}"/>
              </a:ext>
            </a:extLst>
          </p:cNvPr>
          <p:cNvSpPr txBox="1">
            <a:spLocks/>
          </p:cNvSpPr>
          <p:nvPr/>
        </p:nvSpPr>
        <p:spPr>
          <a:xfrm>
            <a:off x="9205298" y="903176"/>
            <a:ext cx="263338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n w="12700">
                  <a:noFill/>
                </a:ln>
                <a:solidFill>
                  <a:schemeClr val="bg1"/>
                </a:solidFill>
                <a:latin typeface="Avenir Next LT Pro Demi" panose="020B0704020202020204" pitchFamily="34" charset="0"/>
              </a:rPr>
              <a:t>July Average: </a:t>
            </a:r>
          </a:p>
          <a:p>
            <a:r>
              <a:rPr lang="en-US" sz="2000" dirty="0">
                <a:ln w="12700">
                  <a:noFill/>
                </a:ln>
                <a:solidFill>
                  <a:schemeClr val="bg1"/>
                </a:solidFill>
                <a:latin typeface="Avenir Next LT Pro Demi" panose="020B0704020202020204" pitchFamily="34" charset="0"/>
              </a:rPr>
              <a:t>7.16%</a:t>
            </a:r>
          </a:p>
        </p:txBody>
      </p:sp>
      <p:sp>
        <p:nvSpPr>
          <p:cNvPr id="2" name="Parallelogram 1">
            <a:extLst>
              <a:ext uri="{FF2B5EF4-FFF2-40B4-BE49-F238E27FC236}">
                <a16:creationId xmlns:a16="http://schemas.microsoft.com/office/drawing/2014/main" id="{3C1539EB-BEFC-E564-1938-2CFFEFF974D2}"/>
              </a:ext>
            </a:extLst>
          </p:cNvPr>
          <p:cNvSpPr/>
          <p:nvPr/>
        </p:nvSpPr>
        <p:spPr>
          <a:xfrm>
            <a:off x="374667" y="2540060"/>
            <a:ext cx="2016073" cy="426057"/>
          </a:xfrm>
          <a:prstGeom prst="parallelogram">
            <a:avLst>
              <a:gd name="adj" fmla="val 35042"/>
            </a:avLst>
          </a:prstGeom>
          <a:solidFill>
            <a:srgbClr val="B0333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731822AA-7700-EBA6-4488-6E124A2BAE7E}"/>
              </a:ext>
            </a:extLst>
          </p:cNvPr>
          <p:cNvSpPr txBox="1">
            <a:spLocks/>
          </p:cNvSpPr>
          <p:nvPr/>
        </p:nvSpPr>
        <p:spPr>
          <a:xfrm>
            <a:off x="1462" y="2457363"/>
            <a:ext cx="263338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n w="12700">
                  <a:noFill/>
                </a:ln>
                <a:solidFill>
                  <a:schemeClr val="bg1"/>
                </a:solidFill>
                <a:latin typeface="Avenir Next LT Pro Demi" panose="020B0704020202020204" pitchFamily="34" charset="0"/>
              </a:rPr>
              <a:t>4,337 Loans</a:t>
            </a:r>
          </a:p>
        </p:txBody>
      </p:sp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6D4AC2A0-F318-08F8-6A70-65CACBCBC3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7139199"/>
              </p:ext>
            </p:extLst>
          </p:nvPr>
        </p:nvGraphicFramePr>
        <p:xfrm>
          <a:off x="4657185" y="1751586"/>
          <a:ext cx="7008628" cy="4362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itle 3">
            <a:extLst>
              <a:ext uri="{FF2B5EF4-FFF2-40B4-BE49-F238E27FC236}">
                <a16:creationId xmlns:a16="http://schemas.microsoft.com/office/drawing/2014/main" id="{73BA7D56-C123-88A9-4C16-4D7C5B3366D4}"/>
              </a:ext>
            </a:extLst>
          </p:cNvPr>
          <p:cNvSpPr txBox="1">
            <a:spLocks/>
          </p:cNvSpPr>
          <p:nvPr/>
        </p:nvSpPr>
        <p:spPr>
          <a:xfrm>
            <a:off x="374667" y="2729746"/>
            <a:ext cx="11442660" cy="1063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000" dirty="0">
              <a:solidFill>
                <a:srgbClr val="B03335"/>
              </a:solidFill>
              <a:latin typeface="Avenir Next LT Pro Demi" panose="020B07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402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B1D48-4621-D3B1-447C-D48924C28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1DAF769-0594-B238-DD2C-E9652FE2CB54}"/>
              </a:ext>
            </a:extLst>
          </p:cNvPr>
          <p:cNvSpPr/>
          <p:nvPr/>
        </p:nvSpPr>
        <p:spPr>
          <a:xfrm>
            <a:off x="-1" y="-56146"/>
            <a:ext cx="12192000" cy="236668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9EC096-DB57-E774-C3F5-FEF166B0601C}"/>
              </a:ext>
            </a:extLst>
          </p:cNvPr>
          <p:cNvSpPr/>
          <p:nvPr/>
        </p:nvSpPr>
        <p:spPr>
          <a:xfrm>
            <a:off x="-1" y="6347012"/>
            <a:ext cx="12192001" cy="5455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15E09248-1843-278F-233E-F08E42BFB4A8}"/>
              </a:ext>
            </a:extLst>
          </p:cNvPr>
          <p:cNvSpPr txBox="1">
            <a:spLocks/>
          </p:cNvSpPr>
          <p:nvPr/>
        </p:nvSpPr>
        <p:spPr>
          <a:xfrm>
            <a:off x="292107" y="-63763"/>
            <a:ext cx="11607780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n w="12700">
                  <a:noFill/>
                </a:ln>
                <a:solidFill>
                  <a:srgbClr val="B03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BRIDGE </a:t>
            </a:r>
            <a:r>
              <a:rPr lang="en-US" sz="3600" dirty="0">
                <a:ln w="12700">
                  <a:noFill/>
                </a:ln>
                <a:latin typeface="Avenir Next LT Pro" panose="020B0504020202020204" pitchFamily="34" charset="0"/>
              </a:rPr>
              <a:t>&amp;</a:t>
            </a:r>
            <a:r>
              <a:rPr lang="en-US" sz="3600" dirty="0">
                <a:ln w="12700">
                  <a:noFill/>
                </a:ln>
                <a:latin typeface="Avenir Next LT Pro Demi" panose="020B0704020202020204" pitchFamily="34" charset="0"/>
              </a:rPr>
              <a:t> </a:t>
            </a:r>
            <a:r>
              <a:rPr lang="en-US" sz="3600" dirty="0">
                <a:ln w="12700">
                  <a:noFill/>
                </a:ln>
                <a:solidFill>
                  <a:srgbClr val="3D6D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DSCR</a:t>
            </a:r>
            <a:r>
              <a:rPr lang="en-US" sz="3600" dirty="0">
                <a:ln w="12700">
                  <a:noFill/>
                </a:ln>
                <a:solidFill>
                  <a:srgbClr val="B03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 </a:t>
            </a:r>
            <a:r>
              <a:rPr lang="en-US" sz="3600" dirty="0">
                <a:ln w="1270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VS</a:t>
            </a:r>
            <a:r>
              <a:rPr lang="en-US" sz="3600" dirty="0">
                <a:ln w="12700">
                  <a:noFill/>
                </a:ln>
                <a:solidFill>
                  <a:srgbClr val="B03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 INDEXES</a:t>
            </a:r>
            <a:endParaRPr lang="en-US" sz="3600" dirty="0">
              <a:ln w="12700">
                <a:noFill/>
              </a:ln>
              <a:latin typeface="Avenir Next LT Pro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D9D76B-462A-8EEC-879B-F5474E1EC7FC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arallelogram 1">
            <a:extLst>
              <a:ext uri="{FF2B5EF4-FFF2-40B4-BE49-F238E27FC236}">
                <a16:creationId xmlns:a16="http://schemas.microsoft.com/office/drawing/2014/main" id="{87281C23-EF57-62F0-6652-A4C46E96C097}"/>
              </a:ext>
            </a:extLst>
          </p:cNvPr>
          <p:cNvSpPr/>
          <p:nvPr/>
        </p:nvSpPr>
        <p:spPr>
          <a:xfrm rot="4890839">
            <a:off x="5094726" y="-3819304"/>
            <a:ext cx="2002743" cy="12111430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3C98304E-ABF2-CE87-AF27-71949364F358}"/>
              </a:ext>
            </a:extLst>
          </p:cNvPr>
          <p:cNvSpPr txBox="1">
            <a:spLocks/>
          </p:cNvSpPr>
          <p:nvPr/>
        </p:nvSpPr>
        <p:spPr>
          <a:xfrm>
            <a:off x="374670" y="767765"/>
            <a:ext cx="1144266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n w="12700"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July 2025 – July 2026</a:t>
            </a:r>
          </a:p>
        </p:txBody>
      </p:sp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46FD286D-84E5-D296-B581-A4D871621A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8650715"/>
              </p:ext>
            </p:extLst>
          </p:nvPr>
        </p:nvGraphicFramePr>
        <p:xfrm>
          <a:off x="511035" y="1329012"/>
          <a:ext cx="11169924" cy="4910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26494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arallelogram 15">
            <a:extLst>
              <a:ext uri="{FF2B5EF4-FFF2-40B4-BE49-F238E27FC236}">
                <a16:creationId xmlns:a16="http://schemas.microsoft.com/office/drawing/2014/main" id="{84E27C14-48B7-5519-A881-015A0211DCA8}"/>
              </a:ext>
            </a:extLst>
          </p:cNvPr>
          <p:cNvSpPr/>
          <p:nvPr/>
        </p:nvSpPr>
        <p:spPr>
          <a:xfrm>
            <a:off x="3164386" y="1846347"/>
            <a:ext cx="7299654" cy="426057"/>
          </a:xfrm>
          <a:prstGeom prst="parallelogram">
            <a:avLst>
              <a:gd name="adj" fmla="val 35042"/>
            </a:avLst>
          </a:prstGeom>
          <a:solidFill>
            <a:srgbClr val="4C88A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BE2322C1-4B47-2F23-D035-57FB31CFDA1E}"/>
              </a:ext>
            </a:extLst>
          </p:cNvPr>
          <p:cNvSpPr/>
          <p:nvPr/>
        </p:nvSpPr>
        <p:spPr>
          <a:xfrm>
            <a:off x="2797132" y="1625926"/>
            <a:ext cx="8168280" cy="426057"/>
          </a:xfrm>
          <a:prstGeom prst="parallelogram">
            <a:avLst>
              <a:gd name="adj" fmla="val 35042"/>
            </a:avLst>
          </a:prstGeom>
          <a:solidFill>
            <a:srgbClr val="4C88A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C552A19-9B1B-FC35-4C51-7FD1BD065B1B}"/>
              </a:ext>
            </a:extLst>
          </p:cNvPr>
          <p:cNvSpPr/>
          <p:nvPr/>
        </p:nvSpPr>
        <p:spPr>
          <a:xfrm>
            <a:off x="0" y="-38072"/>
            <a:ext cx="12192000" cy="3049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rallelogram 1">
            <a:extLst>
              <a:ext uri="{FF2B5EF4-FFF2-40B4-BE49-F238E27FC236}">
                <a16:creationId xmlns:a16="http://schemas.microsoft.com/office/drawing/2014/main" id="{7403A562-0D1D-CD65-C8B8-819821440D94}"/>
              </a:ext>
            </a:extLst>
          </p:cNvPr>
          <p:cNvSpPr/>
          <p:nvPr/>
        </p:nvSpPr>
        <p:spPr>
          <a:xfrm rot="4890839">
            <a:off x="5094626" y="-3051245"/>
            <a:ext cx="2002743" cy="12111430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4C88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E19107-85F3-C99F-96A7-06410AAD7BBD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F63A30B4-C1A1-B569-83DE-00F8D7BA04FB}"/>
              </a:ext>
            </a:extLst>
          </p:cNvPr>
          <p:cNvSpPr txBox="1">
            <a:spLocks/>
          </p:cNvSpPr>
          <p:nvPr/>
        </p:nvSpPr>
        <p:spPr>
          <a:xfrm>
            <a:off x="7502473" y="271525"/>
            <a:ext cx="263338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n w="12700">
                  <a:noFill/>
                </a:ln>
                <a:solidFill>
                  <a:schemeClr val="bg1"/>
                </a:solidFill>
                <a:latin typeface="Avenir Next LT Pro Demi" panose="020B0704020202020204" pitchFamily="34" charset="0"/>
              </a:rPr>
              <a:t>Average: 11.3%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BC52B6B-C32E-D6E5-A624-E14789684647}"/>
              </a:ext>
            </a:extLst>
          </p:cNvPr>
          <p:cNvSpPr txBox="1">
            <a:spLocks/>
          </p:cNvSpPr>
          <p:nvPr/>
        </p:nvSpPr>
        <p:spPr>
          <a:xfrm>
            <a:off x="239269" y="357309"/>
            <a:ext cx="11713456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TOP </a:t>
            </a:r>
            <a:r>
              <a:rPr lang="en-US" sz="3900" b="1" dirty="0">
                <a:ln w="12700">
                  <a:noFill/>
                </a:ln>
                <a:solidFill>
                  <a:srgbClr val="4C88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DSCR</a:t>
            </a:r>
            <a:r>
              <a:rPr lang="en-US" sz="3900" b="1" dirty="0">
                <a:ln w="12700">
                  <a:noFill/>
                </a:ln>
                <a:solidFill>
                  <a:srgbClr val="B03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 </a:t>
            </a:r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STATES BY VOLUME </a:t>
            </a:r>
          </a:p>
        </p:txBody>
      </p:sp>
      <p:graphicFrame>
        <p:nvGraphicFramePr>
          <p:cNvPr id="4" name="Table 9">
            <a:extLst>
              <a:ext uri="{FF2B5EF4-FFF2-40B4-BE49-F238E27FC236}">
                <a16:creationId xmlns:a16="http://schemas.microsoft.com/office/drawing/2014/main" id="{BCF58637-0C5D-44A4-6F6F-0CF79F4333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850767"/>
              </p:ext>
            </p:extLst>
          </p:nvPr>
        </p:nvGraphicFramePr>
        <p:xfrm>
          <a:off x="2582286" y="1671016"/>
          <a:ext cx="7332228" cy="453260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{0505E3EF-67EA-436B-97B2-0124C06EBD24}</a:tableStyleId>
              </a:tblPr>
              <a:tblGrid>
                <a:gridCol w="1833057">
                  <a:extLst>
                    <a:ext uri="{9D8B030D-6E8A-4147-A177-3AD203B41FA5}">
                      <a16:colId xmlns:a16="http://schemas.microsoft.com/office/drawing/2014/main" val="2751043127"/>
                    </a:ext>
                  </a:extLst>
                </a:gridCol>
                <a:gridCol w="1833057">
                  <a:extLst>
                    <a:ext uri="{9D8B030D-6E8A-4147-A177-3AD203B41FA5}">
                      <a16:colId xmlns:a16="http://schemas.microsoft.com/office/drawing/2014/main" val="544348084"/>
                    </a:ext>
                  </a:extLst>
                </a:gridCol>
                <a:gridCol w="1833057">
                  <a:extLst>
                    <a:ext uri="{9D8B030D-6E8A-4147-A177-3AD203B41FA5}">
                      <a16:colId xmlns:a16="http://schemas.microsoft.com/office/drawing/2014/main" val="3170136445"/>
                    </a:ext>
                  </a:extLst>
                </a:gridCol>
                <a:gridCol w="1833057">
                  <a:extLst>
                    <a:ext uri="{9D8B030D-6E8A-4147-A177-3AD203B41FA5}">
                      <a16:colId xmlns:a16="http://schemas.microsoft.com/office/drawing/2014/main" val="2503502842"/>
                    </a:ext>
                  </a:extLst>
                </a:gridCol>
              </a:tblGrid>
              <a:tr h="408338"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2025</a:t>
                      </a:r>
                      <a:endParaRPr lang="en-US" sz="1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88A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9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2026</a:t>
                      </a:r>
                      <a:endParaRPr lang="en-US" sz="1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88A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585498"/>
                  </a:ext>
                </a:extLst>
              </a:tr>
              <a:tr h="3749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STATE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LOANS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1" i="0" u="none" strike="noStrike" dirty="0">
                          <a:effectLst/>
                          <a:latin typeface="+mn-lt"/>
                          <a:cs typeface="Simplified Arabic" panose="020F0502020204030204" pitchFamily="18" charset="-78"/>
                        </a:rPr>
                        <a:t>STATE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1" i="0" u="none" strike="noStrike" dirty="0">
                          <a:effectLst/>
                          <a:latin typeface="+mn-lt"/>
                          <a:cs typeface="Simplified Arabic" panose="020F0502020204030204" pitchFamily="18" charset="-78"/>
                        </a:rPr>
                        <a:t>LOANS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288768"/>
                  </a:ext>
                </a:extLst>
              </a:tr>
              <a:tr h="37493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  <a:cs typeface="Simplified Arabic" panose="020F0502020204030204" pitchFamily="18" charset="-78"/>
                        </a:rPr>
                        <a:t> Florida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  <a:cs typeface="Simplified Arabic" panose="020F0502020204030204" pitchFamily="18" charset="-78"/>
                        </a:rPr>
                        <a:t>3,766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Florida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2,844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0335044"/>
                  </a:ext>
                </a:extLst>
              </a:tr>
              <a:tr h="37493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  <a:cs typeface="Simplified Arabic" panose="020F0502020204030204" pitchFamily="18" charset="-78"/>
                        </a:rPr>
                        <a:t> Ohio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  <a:cs typeface="Simplified Arabic" panose="020F0502020204030204" pitchFamily="18" charset="-78"/>
                        </a:rPr>
                        <a:t>3,146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Texas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2,510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2797169"/>
                  </a:ext>
                </a:extLst>
              </a:tr>
              <a:tr h="37493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  <a:cs typeface="Simplified Arabic" panose="020F0502020204030204" pitchFamily="18" charset="-78"/>
                        </a:rPr>
                        <a:t> Texas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  <a:cs typeface="Simplified Arabic" panose="020F0502020204030204" pitchFamily="18" charset="-78"/>
                        </a:rPr>
                        <a:t>3,126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Ohio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2,367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0935325"/>
                  </a:ext>
                </a:extLst>
              </a:tr>
              <a:tr h="37493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  <a:cs typeface="Simplified Arabic" panose="020F0502020204030204" pitchFamily="18" charset="-78"/>
                        </a:rPr>
                        <a:t> Pennsylvania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  <a:cs typeface="Simplified Arabic" panose="020F0502020204030204" pitchFamily="18" charset="-78"/>
                        </a:rPr>
                        <a:t>2,960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Pennsylvania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1,930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5506254"/>
                  </a:ext>
                </a:extLst>
              </a:tr>
              <a:tr h="37493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  <a:cs typeface="Simplified Arabic" panose="020F0502020204030204" pitchFamily="18" charset="-78"/>
                        </a:rPr>
                        <a:t> New Jersey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  <a:cs typeface="Simplified Arabic" panose="020F0502020204030204" pitchFamily="18" charset="-78"/>
                        </a:rPr>
                        <a:t>2,316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New Jersey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1,451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6048145"/>
                  </a:ext>
                </a:extLst>
              </a:tr>
              <a:tr h="37493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  <a:cs typeface="Simplified Arabic" panose="020F0502020204030204" pitchFamily="18" charset="-78"/>
                        </a:rPr>
                        <a:t> New York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  <a:cs typeface="Simplified Arabic" panose="020F0502020204030204" pitchFamily="18" charset="-78"/>
                        </a:rPr>
                        <a:t>1,944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New York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1,423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4934574"/>
                  </a:ext>
                </a:extLst>
              </a:tr>
              <a:tr h="37493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  <a:cs typeface="Simplified Arabic" panose="020F0502020204030204" pitchFamily="18" charset="-78"/>
                        </a:rPr>
                        <a:t> California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  <a:cs typeface="Simplified Arabic" panose="020F0502020204030204" pitchFamily="18" charset="-78"/>
                        </a:rPr>
                        <a:t>1,767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California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1,284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751439"/>
                  </a:ext>
                </a:extLst>
              </a:tr>
              <a:tr h="37493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  <a:cs typeface="Simplified Arabic" panose="020F0502020204030204" pitchFamily="18" charset="-78"/>
                        </a:rPr>
                        <a:t> Georgia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  <a:cs typeface="Simplified Arabic" panose="020F0502020204030204" pitchFamily="18" charset="-78"/>
                        </a:rPr>
                        <a:t>1,233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North Carolina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945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9619912"/>
                  </a:ext>
                </a:extLst>
              </a:tr>
              <a:tr h="37493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  <a:cs typeface="Simplified Arabic" panose="020F0502020204030204" pitchFamily="18" charset="-78"/>
                        </a:rPr>
                        <a:t> North Carolina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  <a:cs typeface="Simplified Arabic" panose="020F0502020204030204" pitchFamily="18" charset="-78"/>
                        </a:rPr>
                        <a:t>1,122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Michigan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881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6616356"/>
                  </a:ext>
                </a:extLst>
              </a:tr>
              <a:tr h="37493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 Illinois</a:t>
                      </a:r>
                      <a:endParaRPr lang="en-US" sz="1700" b="0" i="0" u="none" strike="noStrike" dirty="0">
                        <a:effectLst/>
                        <a:latin typeface="Avenir Next LT Pro" panose="020B0504020202020204" pitchFamily="34" charset="0"/>
                        <a:cs typeface="Simplified Arabic" panose="020F0502020204030204" pitchFamily="18" charset="-78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  <a:cs typeface="Simplified Arabic" panose="020F0502020204030204" pitchFamily="18" charset="-78"/>
                        </a:rPr>
                        <a:t>1,113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Georgia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849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23896138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A239CAC-4B1C-9D4A-621A-5DB7AAF47D98}"/>
              </a:ext>
            </a:extLst>
          </p:cNvPr>
          <p:cNvSpPr txBox="1"/>
          <p:nvPr/>
        </p:nvSpPr>
        <p:spPr>
          <a:xfrm>
            <a:off x="7609810" y="5092679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00823B"/>
                </a:solidFill>
                <a:effectLst/>
                <a:latin typeface="Avenir Next LT Pro" panose="020B0504020202020204" pitchFamily="34" charset="0"/>
              </a:rPr>
              <a:t>⇧ 1</a:t>
            </a:r>
            <a:endParaRPr lang="en-US" b="1" dirty="0">
              <a:solidFill>
                <a:srgbClr val="00823B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19BA07-D5F9-F757-BFAA-05D471A7FE4D}"/>
              </a:ext>
            </a:extLst>
          </p:cNvPr>
          <p:cNvSpPr txBox="1"/>
          <p:nvPr/>
        </p:nvSpPr>
        <p:spPr>
          <a:xfrm>
            <a:off x="7609810" y="5462011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00823B"/>
                </a:solidFill>
                <a:effectLst/>
                <a:latin typeface="Avenir Next LT Pro" panose="020B0504020202020204" pitchFamily="34" charset="0"/>
              </a:rPr>
              <a:t>⇧ </a:t>
            </a:r>
            <a:r>
              <a:rPr lang="en-US" b="1" dirty="0">
                <a:solidFill>
                  <a:srgbClr val="00823B"/>
                </a:solidFill>
                <a:latin typeface="Avenir Next LT Pro" panose="020B0504020202020204" pitchFamily="34" charset="0"/>
              </a:rPr>
              <a:t>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401648-4254-F227-BD5A-E839D9ED817F}"/>
              </a:ext>
            </a:extLst>
          </p:cNvPr>
          <p:cNvSpPr/>
          <p:nvPr/>
        </p:nvSpPr>
        <p:spPr>
          <a:xfrm flipV="1">
            <a:off x="7744417" y="4854934"/>
            <a:ext cx="239562" cy="4571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D5B04E-7546-169E-0868-056EEB75FB8C}"/>
              </a:ext>
            </a:extLst>
          </p:cNvPr>
          <p:cNvSpPr/>
          <p:nvPr/>
        </p:nvSpPr>
        <p:spPr>
          <a:xfrm flipV="1">
            <a:off x="7744417" y="4505520"/>
            <a:ext cx="239562" cy="4571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3EEBD7-DCCE-7C51-1C8E-1BFFD2644455}"/>
              </a:ext>
            </a:extLst>
          </p:cNvPr>
          <p:cNvSpPr/>
          <p:nvPr/>
        </p:nvSpPr>
        <p:spPr>
          <a:xfrm flipV="1">
            <a:off x="7744417" y="4133246"/>
            <a:ext cx="239562" cy="4571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7C919C7-2D20-9B90-4B55-2B30732D76B4}"/>
              </a:ext>
            </a:extLst>
          </p:cNvPr>
          <p:cNvSpPr/>
          <p:nvPr/>
        </p:nvSpPr>
        <p:spPr>
          <a:xfrm flipV="1">
            <a:off x="7747534" y="3747096"/>
            <a:ext cx="239562" cy="4571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B7EC310-182D-D0EA-C6E8-24287AC7AFE9}"/>
              </a:ext>
            </a:extLst>
          </p:cNvPr>
          <p:cNvSpPr/>
          <p:nvPr/>
        </p:nvSpPr>
        <p:spPr>
          <a:xfrm flipV="1">
            <a:off x="7747534" y="2661853"/>
            <a:ext cx="239562" cy="4571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1D14D60-456A-BF99-AB84-B275F88E6222}"/>
              </a:ext>
            </a:extLst>
          </p:cNvPr>
          <p:cNvSpPr txBox="1"/>
          <p:nvPr/>
        </p:nvSpPr>
        <p:spPr>
          <a:xfrm>
            <a:off x="7599650" y="5844343"/>
            <a:ext cx="56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C00000"/>
                </a:solidFill>
                <a:effectLst/>
                <a:latin typeface="Avenir Next LT Pro" panose="020B0504020202020204" pitchFamily="34" charset="0"/>
              </a:rPr>
              <a:t>⇩ 2</a:t>
            </a:r>
            <a:endParaRPr lang="en-US" b="1" dirty="0">
              <a:solidFill>
                <a:srgbClr val="C00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AC6DFA9-41C5-86A5-5DC0-C3F25AEBAB1D}"/>
              </a:ext>
            </a:extLst>
          </p:cNvPr>
          <p:cNvSpPr txBox="1"/>
          <p:nvPr/>
        </p:nvSpPr>
        <p:spPr>
          <a:xfrm>
            <a:off x="7609810" y="2819804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00823B"/>
                </a:solidFill>
                <a:effectLst/>
                <a:latin typeface="Avenir Next LT Pro" panose="020B0504020202020204" pitchFamily="34" charset="0"/>
              </a:rPr>
              <a:t>⇧ 1</a:t>
            </a:r>
            <a:endParaRPr lang="en-US" b="1" dirty="0">
              <a:solidFill>
                <a:srgbClr val="00823B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D3F63A-89A2-CF6D-FFB0-337E6531C900}"/>
              </a:ext>
            </a:extLst>
          </p:cNvPr>
          <p:cNvSpPr txBox="1"/>
          <p:nvPr/>
        </p:nvSpPr>
        <p:spPr>
          <a:xfrm>
            <a:off x="7589490" y="3214487"/>
            <a:ext cx="56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C00000"/>
                </a:solidFill>
                <a:effectLst/>
                <a:latin typeface="Avenir Next LT Pro" panose="020B0504020202020204" pitchFamily="34" charset="0"/>
              </a:rPr>
              <a:t>⇩ 1</a:t>
            </a:r>
            <a:endParaRPr lang="en-US" b="1" dirty="0">
              <a:solidFill>
                <a:srgbClr val="C00000"/>
              </a:solidFill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7818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47744A11-780C-D63B-7D48-A5E1ECE9DAFD}"/>
              </a:ext>
            </a:extLst>
          </p:cNvPr>
          <p:cNvSpPr/>
          <p:nvPr/>
        </p:nvSpPr>
        <p:spPr>
          <a:xfrm>
            <a:off x="-9255" y="-4473"/>
            <a:ext cx="7325350" cy="6873240"/>
          </a:xfrm>
          <a:custGeom>
            <a:avLst/>
            <a:gdLst>
              <a:gd name="connsiteX0" fmla="*/ 0 w 9960864"/>
              <a:gd name="connsiteY0" fmla="*/ 7498080 h 7498080"/>
              <a:gd name="connsiteX1" fmla="*/ 2456071 w 9960864"/>
              <a:gd name="connsiteY1" fmla="*/ 0 h 7498080"/>
              <a:gd name="connsiteX2" fmla="*/ 9960864 w 9960864"/>
              <a:gd name="connsiteY2" fmla="*/ 0 h 7498080"/>
              <a:gd name="connsiteX3" fmla="*/ 7504793 w 9960864"/>
              <a:gd name="connsiteY3" fmla="*/ 7498080 h 7498080"/>
              <a:gd name="connsiteX4" fmla="*/ 0 w 9960864"/>
              <a:gd name="connsiteY4" fmla="*/ 7498080 h 7498080"/>
              <a:gd name="connsiteX0" fmla="*/ 0 w 7598664"/>
              <a:gd name="connsiteY0" fmla="*/ 7482840 h 7498080"/>
              <a:gd name="connsiteX1" fmla="*/ 93871 w 7598664"/>
              <a:gd name="connsiteY1" fmla="*/ 0 h 7498080"/>
              <a:gd name="connsiteX2" fmla="*/ 7598664 w 7598664"/>
              <a:gd name="connsiteY2" fmla="*/ 0 h 7498080"/>
              <a:gd name="connsiteX3" fmla="*/ 5142593 w 7598664"/>
              <a:gd name="connsiteY3" fmla="*/ 7498080 h 7498080"/>
              <a:gd name="connsiteX4" fmla="*/ 0 w 7598664"/>
              <a:gd name="connsiteY4" fmla="*/ 7482840 h 7498080"/>
              <a:gd name="connsiteX0" fmla="*/ 0 w 7537704"/>
              <a:gd name="connsiteY0" fmla="*/ 7482840 h 7498080"/>
              <a:gd name="connsiteX1" fmla="*/ 32911 w 7537704"/>
              <a:gd name="connsiteY1" fmla="*/ 0 h 7498080"/>
              <a:gd name="connsiteX2" fmla="*/ 7537704 w 7537704"/>
              <a:gd name="connsiteY2" fmla="*/ 0 h 7498080"/>
              <a:gd name="connsiteX3" fmla="*/ 5081633 w 7537704"/>
              <a:gd name="connsiteY3" fmla="*/ 7498080 h 7498080"/>
              <a:gd name="connsiteX4" fmla="*/ 0 w 7537704"/>
              <a:gd name="connsiteY4" fmla="*/ 7482840 h 7498080"/>
              <a:gd name="connsiteX0" fmla="*/ 104249 w 7504793"/>
              <a:gd name="connsiteY0" fmla="*/ 7482840 h 7498080"/>
              <a:gd name="connsiteX1" fmla="*/ 0 w 7504793"/>
              <a:gd name="connsiteY1" fmla="*/ 0 h 7498080"/>
              <a:gd name="connsiteX2" fmla="*/ 7504793 w 7504793"/>
              <a:gd name="connsiteY2" fmla="*/ 0 h 7498080"/>
              <a:gd name="connsiteX3" fmla="*/ 5048722 w 7504793"/>
              <a:gd name="connsiteY3" fmla="*/ 7498080 h 7498080"/>
              <a:gd name="connsiteX4" fmla="*/ 104249 w 7504793"/>
              <a:gd name="connsiteY4" fmla="*/ 7482840 h 7498080"/>
              <a:gd name="connsiteX0" fmla="*/ 12809 w 7413353"/>
              <a:gd name="connsiteY0" fmla="*/ 7482840 h 7498080"/>
              <a:gd name="connsiteX1" fmla="*/ 0 w 7413353"/>
              <a:gd name="connsiteY1" fmla="*/ 15240 h 7498080"/>
              <a:gd name="connsiteX2" fmla="*/ 7413353 w 7413353"/>
              <a:gd name="connsiteY2" fmla="*/ 0 h 7498080"/>
              <a:gd name="connsiteX3" fmla="*/ 4957282 w 7413353"/>
              <a:gd name="connsiteY3" fmla="*/ 7498080 h 7498080"/>
              <a:gd name="connsiteX4" fmla="*/ 12809 w 7413353"/>
              <a:gd name="connsiteY4" fmla="*/ 7482840 h 7498080"/>
              <a:gd name="connsiteX0" fmla="*/ 473 w 7401017"/>
              <a:gd name="connsiteY0" fmla="*/ 7482840 h 7498080"/>
              <a:gd name="connsiteX1" fmla="*/ 18144 w 7401017"/>
              <a:gd name="connsiteY1" fmla="*/ 30480 h 7498080"/>
              <a:gd name="connsiteX2" fmla="*/ 7401017 w 7401017"/>
              <a:gd name="connsiteY2" fmla="*/ 0 h 7498080"/>
              <a:gd name="connsiteX3" fmla="*/ 4944946 w 7401017"/>
              <a:gd name="connsiteY3" fmla="*/ 7498080 h 7498080"/>
              <a:gd name="connsiteX4" fmla="*/ 473 w 7401017"/>
              <a:gd name="connsiteY4" fmla="*/ 7482840 h 7498080"/>
              <a:gd name="connsiteX0" fmla="*/ 28049 w 7428593"/>
              <a:gd name="connsiteY0" fmla="*/ 7482840 h 7498080"/>
              <a:gd name="connsiteX1" fmla="*/ 0 w 7428593"/>
              <a:gd name="connsiteY1" fmla="*/ 30480 h 7498080"/>
              <a:gd name="connsiteX2" fmla="*/ 7428593 w 7428593"/>
              <a:gd name="connsiteY2" fmla="*/ 0 h 7498080"/>
              <a:gd name="connsiteX3" fmla="*/ 4972522 w 7428593"/>
              <a:gd name="connsiteY3" fmla="*/ 7498080 h 7498080"/>
              <a:gd name="connsiteX4" fmla="*/ 28049 w 7428593"/>
              <a:gd name="connsiteY4" fmla="*/ 7482840 h 7498080"/>
              <a:gd name="connsiteX0" fmla="*/ 1006 w 7432030"/>
              <a:gd name="connsiteY0" fmla="*/ 7467600 h 7498080"/>
              <a:gd name="connsiteX1" fmla="*/ 3437 w 7432030"/>
              <a:gd name="connsiteY1" fmla="*/ 30480 h 7498080"/>
              <a:gd name="connsiteX2" fmla="*/ 7432030 w 7432030"/>
              <a:gd name="connsiteY2" fmla="*/ 0 h 7498080"/>
              <a:gd name="connsiteX3" fmla="*/ 4975959 w 7432030"/>
              <a:gd name="connsiteY3" fmla="*/ 7498080 h 7498080"/>
              <a:gd name="connsiteX4" fmla="*/ 1006 w 7432030"/>
              <a:gd name="connsiteY4" fmla="*/ 7467600 h 7498080"/>
              <a:gd name="connsiteX0" fmla="*/ 12809 w 7443833"/>
              <a:gd name="connsiteY0" fmla="*/ 7467600 h 7498080"/>
              <a:gd name="connsiteX1" fmla="*/ 0 w 7443833"/>
              <a:gd name="connsiteY1" fmla="*/ 15240 h 7498080"/>
              <a:gd name="connsiteX2" fmla="*/ 7443833 w 7443833"/>
              <a:gd name="connsiteY2" fmla="*/ 0 h 7498080"/>
              <a:gd name="connsiteX3" fmla="*/ 4987762 w 7443833"/>
              <a:gd name="connsiteY3" fmla="*/ 7498080 h 7498080"/>
              <a:gd name="connsiteX4" fmla="*/ 12809 w 7443833"/>
              <a:gd name="connsiteY4" fmla="*/ 7467600 h 7498080"/>
              <a:gd name="connsiteX0" fmla="*/ 473 w 7431497"/>
              <a:gd name="connsiteY0" fmla="*/ 7467600 h 7498080"/>
              <a:gd name="connsiteX1" fmla="*/ 18144 w 7431497"/>
              <a:gd name="connsiteY1" fmla="*/ 0 h 7498080"/>
              <a:gd name="connsiteX2" fmla="*/ 7431497 w 7431497"/>
              <a:gd name="connsiteY2" fmla="*/ 0 h 7498080"/>
              <a:gd name="connsiteX3" fmla="*/ 4975426 w 7431497"/>
              <a:gd name="connsiteY3" fmla="*/ 7498080 h 7498080"/>
              <a:gd name="connsiteX4" fmla="*/ 473 w 7431497"/>
              <a:gd name="connsiteY4" fmla="*/ 7467600 h 7498080"/>
              <a:gd name="connsiteX0" fmla="*/ 473 w 7431497"/>
              <a:gd name="connsiteY0" fmla="*/ 7467600 h 7467600"/>
              <a:gd name="connsiteX1" fmla="*/ 18144 w 7431497"/>
              <a:gd name="connsiteY1" fmla="*/ 0 h 7467600"/>
              <a:gd name="connsiteX2" fmla="*/ 7431497 w 7431497"/>
              <a:gd name="connsiteY2" fmla="*/ 0 h 7467600"/>
              <a:gd name="connsiteX3" fmla="*/ 4944946 w 7431497"/>
              <a:gd name="connsiteY3" fmla="*/ 6858000 h 7467600"/>
              <a:gd name="connsiteX4" fmla="*/ 473 w 7431497"/>
              <a:gd name="connsiteY4" fmla="*/ 7467600 h 7467600"/>
              <a:gd name="connsiteX0" fmla="*/ 473 w 7431497"/>
              <a:gd name="connsiteY0" fmla="*/ 6873240 h 6873240"/>
              <a:gd name="connsiteX1" fmla="*/ 18144 w 7431497"/>
              <a:gd name="connsiteY1" fmla="*/ 0 h 6873240"/>
              <a:gd name="connsiteX2" fmla="*/ 7431497 w 7431497"/>
              <a:gd name="connsiteY2" fmla="*/ 0 h 6873240"/>
              <a:gd name="connsiteX3" fmla="*/ 4944946 w 7431497"/>
              <a:gd name="connsiteY3" fmla="*/ 6858000 h 6873240"/>
              <a:gd name="connsiteX4" fmla="*/ 473 w 7431497"/>
              <a:gd name="connsiteY4" fmla="*/ 6873240 h 6873240"/>
              <a:gd name="connsiteX0" fmla="*/ 473 w 7431497"/>
              <a:gd name="connsiteY0" fmla="*/ 6873240 h 6873240"/>
              <a:gd name="connsiteX1" fmla="*/ 18144 w 7431497"/>
              <a:gd name="connsiteY1" fmla="*/ 0 h 6873240"/>
              <a:gd name="connsiteX2" fmla="*/ 7431497 w 7431497"/>
              <a:gd name="connsiteY2" fmla="*/ 0 h 6873240"/>
              <a:gd name="connsiteX3" fmla="*/ 4944946 w 7431497"/>
              <a:gd name="connsiteY3" fmla="*/ 6858000 h 6873240"/>
              <a:gd name="connsiteX4" fmla="*/ 473 w 7431497"/>
              <a:gd name="connsiteY4" fmla="*/ 6873240 h 6873240"/>
              <a:gd name="connsiteX0" fmla="*/ 1006 w 7432030"/>
              <a:gd name="connsiteY0" fmla="*/ 6873240 h 6873240"/>
              <a:gd name="connsiteX1" fmla="*/ 3437 w 7432030"/>
              <a:gd name="connsiteY1" fmla="*/ 0 h 6873240"/>
              <a:gd name="connsiteX2" fmla="*/ 7432030 w 7432030"/>
              <a:gd name="connsiteY2" fmla="*/ 0 h 6873240"/>
              <a:gd name="connsiteX3" fmla="*/ 4945479 w 7432030"/>
              <a:gd name="connsiteY3" fmla="*/ 6858000 h 6873240"/>
              <a:gd name="connsiteX4" fmla="*/ 1006 w 7432030"/>
              <a:gd name="connsiteY4" fmla="*/ 6873240 h 6873240"/>
              <a:gd name="connsiteX0" fmla="*/ 1006 w 7432030"/>
              <a:gd name="connsiteY0" fmla="*/ 6873240 h 6873240"/>
              <a:gd name="connsiteX1" fmla="*/ 3437 w 7432030"/>
              <a:gd name="connsiteY1" fmla="*/ 0 h 6873240"/>
              <a:gd name="connsiteX2" fmla="*/ 7432030 w 7432030"/>
              <a:gd name="connsiteY2" fmla="*/ 0 h 6873240"/>
              <a:gd name="connsiteX3" fmla="*/ 5082639 w 7432030"/>
              <a:gd name="connsiteY3" fmla="*/ 6858000 h 6873240"/>
              <a:gd name="connsiteX4" fmla="*/ 1006 w 7432030"/>
              <a:gd name="connsiteY4" fmla="*/ 6873240 h 6873240"/>
              <a:gd name="connsiteX0" fmla="*/ 1006 w 7325350"/>
              <a:gd name="connsiteY0" fmla="*/ 6873240 h 6873240"/>
              <a:gd name="connsiteX1" fmla="*/ 3437 w 7325350"/>
              <a:gd name="connsiteY1" fmla="*/ 0 h 6873240"/>
              <a:gd name="connsiteX2" fmla="*/ 7325350 w 7325350"/>
              <a:gd name="connsiteY2" fmla="*/ 0 h 6873240"/>
              <a:gd name="connsiteX3" fmla="*/ 5082639 w 7325350"/>
              <a:gd name="connsiteY3" fmla="*/ 6858000 h 6873240"/>
              <a:gd name="connsiteX4" fmla="*/ 1006 w 7325350"/>
              <a:gd name="connsiteY4" fmla="*/ 6873240 h 6873240"/>
              <a:gd name="connsiteX0" fmla="*/ 1006 w 7325350"/>
              <a:gd name="connsiteY0" fmla="*/ 6873240 h 6873240"/>
              <a:gd name="connsiteX1" fmla="*/ 3437 w 7325350"/>
              <a:gd name="connsiteY1" fmla="*/ 0 h 6873240"/>
              <a:gd name="connsiteX2" fmla="*/ 7325350 w 7325350"/>
              <a:gd name="connsiteY2" fmla="*/ 0 h 6873240"/>
              <a:gd name="connsiteX3" fmla="*/ 5073402 w 7325350"/>
              <a:gd name="connsiteY3" fmla="*/ 6867236 h 6873240"/>
              <a:gd name="connsiteX4" fmla="*/ 1006 w 7325350"/>
              <a:gd name="connsiteY4" fmla="*/ 6873240 h 687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25350" h="6873240">
                <a:moveTo>
                  <a:pt x="1006" y="6873240"/>
                </a:moveTo>
                <a:cubicBezTo>
                  <a:pt x="-3264" y="4384040"/>
                  <a:pt x="7707" y="2489200"/>
                  <a:pt x="3437" y="0"/>
                </a:cubicBezTo>
                <a:lnTo>
                  <a:pt x="7325350" y="0"/>
                </a:lnTo>
                <a:lnTo>
                  <a:pt x="5073402" y="6867236"/>
                </a:lnTo>
                <a:lnTo>
                  <a:pt x="1006" y="687324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A35E16F-D541-DFF4-58D7-C2479DCEB309}"/>
              </a:ext>
            </a:extLst>
          </p:cNvPr>
          <p:cNvSpPr txBox="1">
            <a:spLocks/>
          </p:cNvSpPr>
          <p:nvPr/>
        </p:nvSpPr>
        <p:spPr>
          <a:xfrm>
            <a:off x="1167876" y="399383"/>
            <a:ext cx="3842328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B0333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venir Next LT Pro Demi" panose="020B0704020202020204" pitchFamily="34" charset="0"/>
              </a:rPr>
              <a:t>DATASET</a:t>
            </a:r>
            <a:endParaRPr lang="en-US" sz="8000" dirty="0">
              <a:ln w="12700">
                <a:noFill/>
              </a:ln>
              <a:solidFill>
                <a:srgbClr val="B03335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venir Next LT Pro Demi" panose="020B07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43ACD4-FD00-8DFC-08BB-135B3B0213CA}"/>
              </a:ext>
            </a:extLst>
          </p:cNvPr>
          <p:cNvSpPr txBox="1"/>
          <p:nvPr/>
        </p:nvSpPr>
        <p:spPr>
          <a:xfrm>
            <a:off x="479775" y="1402653"/>
            <a:ext cx="521853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venir Next LT Pro" panose="020B0504020202020204" pitchFamily="34" charset="0"/>
              </a:rPr>
              <a:t>195,000+</a:t>
            </a:r>
            <a:r>
              <a:rPr lang="en-US" sz="2800" dirty="0">
                <a:latin typeface="Avenir Next LT Pro" panose="020B0504020202020204" pitchFamily="34" charset="0"/>
              </a:rPr>
              <a:t> Loans Analyzed</a:t>
            </a:r>
            <a:br>
              <a:rPr lang="en-US" sz="2800" dirty="0">
                <a:latin typeface="Avenir Next LT Pro" panose="020B0504020202020204" pitchFamily="34" charset="0"/>
              </a:rPr>
            </a:br>
            <a:r>
              <a:rPr lang="en-US" sz="1400" b="1" dirty="0">
                <a:latin typeface="Avenir Next LT Pro" panose="020B0504020202020204" pitchFamily="34" charset="0"/>
              </a:rPr>
              <a:t>63k+ in 2025 and 48k+ YTD in 2026</a:t>
            </a:r>
            <a:br>
              <a:rPr lang="en-US" sz="1400" b="1" dirty="0">
                <a:latin typeface="Avenir Next LT Pro" panose="020B0504020202020204" pitchFamily="34" charset="0"/>
              </a:rPr>
            </a:br>
            <a:endParaRPr lang="en-US" sz="1400" b="1" dirty="0">
              <a:latin typeface="Avenir Next LT Pro" panose="020B0504020202020204" pitchFamily="34" charset="0"/>
            </a:endParaRPr>
          </a:p>
          <a:p>
            <a:pPr algn="ctr"/>
            <a:r>
              <a:rPr lang="en-US" sz="2800" b="1" dirty="0">
                <a:latin typeface="Avenir Next LT Pro" panose="020B0504020202020204" pitchFamily="34" charset="0"/>
              </a:rPr>
              <a:t>$107+ Billion </a:t>
            </a:r>
            <a:r>
              <a:rPr lang="en-US" sz="2800" dirty="0">
                <a:latin typeface="Avenir Next LT Pro" panose="020B0504020202020204" pitchFamily="34" charset="0"/>
              </a:rPr>
              <a:t>in Loans Since 2018</a:t>
            </a:r>
            <a:br>
              <a:rPr lang="en-US" sz="2800" dirty="0">
                <a:latin typeface="Avenir Next LT Pro" panose="020B0504020202020204" pitchFamily="34" charset="0"/>
              </a:rPr>
            </a:br>
            <a:r>
              <a:rPr lang="en-US" sz="1400" b="1" dirty="0">
                <a:latin typeface="Avenir Next LT Pro" panose="020B0504020202020204" pitchFamily="34" charset="0"/>
              </a:rPr>
              <a:t>$30B in 2025 and $26.5B YTD in 2026</a:t>
            </a:r>
          </a:p>
        </p:txBody>
      </p:sp>
      <p:sp>
        <p:nvSpPr>
          <p:cNvPr id="16" name="Parallelogram 15">
            <a:extLst>
              <a:ext uri="{FF2B5EF4-FFF2-40B4-BE49-F238E27FC236}">
                <a16:creationId xmlns:a16="http://schemas.microsoft.com/office/drawing/2014/main" id="{51DF7DA9-A4FD-6B82-0026-29F0D0ED2D71}"/>
              </a:ext>
            </a:extLst>
          </p:cNvPr>
          <p:cNvSpPr/>
          <p:nvPr/>
        </p:nvSpPr>
        <p:spPr>
          <a:xfrm>
            <a:off x="-15944" y="3533483"/>
            <a:ext cx="5104314" cy="1229018"/>
          </a:xfrm>
          <a:custGeom>
            <a:avLst/>
            <a:gdLst>
              <a:gd name="connsiteX0" fmla="*/ 0 w 8307946"/>
              <a:gd name="connsiteY0" fmla="*/ 696008 h 696008"/>
              <a:gd name="connsiteX1" fmla="*/ 278299 w 8307946"/>
              <a:gd name="connsiteY1" fmla="*/ 0 h 696008"/>
              <a:gd name="connsiteX2" fmla="*/ 8307946 w 8307946"/>
              <a:gd name="connsiteY2" fmla="*/ 0 h 696008"/>
              <a:gd name="connsiteX3" fmla="*/ 8029647 w 8307946"/>
              <a:gd name="connsiteY3" fmla="*/ 696008 h 696008"/>
              <a:gd name="connsiteX4" fmla="*/ 0 w 8307946"/>
              <a:gd name="connsiteY4" fmla="*/ 696008 h 696008"/>
              <a:gd name="connsiteX0" fmla="*/ 0 w 8307946"/>
              <a:gd name="connsiteY0" fmla="*/ 696008 h 696008"/>
              <a:gd name="connsiteX1" fmla="*/ 3204379 w 8307946"/>
              <a:gd name="connsiteY1" fmla="*/ 15240 h 696008"/>
              <a:gd name="connsiteX2" fmla="*/ 8307946 w 8307946"/>
              <a:gd name="connsiteY2" fmla="*/ 0 h 696008"/>
              <a:gd name="connsiteX3" fmla="*/ 8029647 w 8307946"/>
              <a:gd name="connsiteY3" fmla="*/ 696008 h 696008"/>
              <a:gd name="connsiteX4" fmla="*/ 0 w 8307946"/>
              <a:gd name="connsiteY4" fmla="*/ 696008 h 696008"/>
              <a:gd name="connsiteX0" fmla="*/ 26501 w 5103567"/>
              <a:gd name="connsiteY0" fmla="*/ 711248 h 711248"/>
              <a:gd name="connsiteX1" fmla="*/ 0 w 5103567"/>
              <a:gd name="connsiteY1" fmla="*/ 15240 h 711248"/>
              <a:gd name="connsiteX2" fmla="*/ 5103567 w 5103567"/>
              <a:gd name="connsiteY2" fmla="*/ 0 h 711248"/>
              <a:gd name="connsiteX3" fmla="*/ 4825268 w 5103567"/>
              <a:gd name="connsiteY3" fmla="*/ 696008 h 711248"/>
              <a:gd name="connsiteX4" fmla="*/ 26501 w 5103567"/>
              <a:gd name="connsiteY4" fmla="*/ 711248 h 711248"/>
              <a:gd name="connsiteX0" fmla="*/ 0 w 5122786"/>
              <a:gd name="connsiteY0" fmla="*/ 711248 h 711248"/>
              <a:gd name="connsiteX1" fmla="*/ 19219 w 5122786"/>
              <a:gd name="connsiteY1" fmla="*/ 15240 h 711248"/>
              <a:gd name="connsiteX2" fmla="*/ 5122786 w 5122786"/>
              <a:gd name="connsiteY2" fmla="*/ 0 h 711248"/>
              <a:gd name="connsiteX3" fmla="*/ 4844487 w 5122786"/>
              <a:gd name="connsiteY3" fmla="*/ 696008 h 711248"/>
              <a:gd name="connsiteX4" fmla="*/ 0 w 5122786"/>
              <a:gd name="connsiteY4" fmla="*/ 711248 h 711248"/>
              <a:gd name="connsiteX0" fmla="*/ 0 w 5113550"/>
              <a:gd name="connsiteY0" fmla="*/ 711248 h 711248"/>
              <a:gd name="connsiteX1" fmla="*/ 9983 w 5113550"/>
              <a:gd name="connsiteY1" fmla="*/ 15240 h 711248"/>
              <a:gd name="connsiteX2" fmla="*/ 5113550 w 5113550"/>
              <a:gd name="connsiteY2" fmla="*/ 0 h 711248"/>
              <a:gd name="connsiteX3" fmla="*/ 4835251 w 5113550"/>
              <a:gd name="connsiteY3" fmla="*/ 696008 h 711248"/>
              <a:gd name="connsiteX4" fmla="*/ 0 w 5113550"/>
              <a:gd name="connsiteY4" fmla="*/ 711248 h 711248"/>
              <a:gd name="connsiteX0" fmla="*/ 0 w 5104314"/>
              <a:gd name="connsiteY0" fmla="*/ 711248 h 711248"/>
              <a:gd name="connsiteX1" fmla="*/ 747 w 5104314"/>
              <a:gd name="connsiteY1" fmla="*/ 15240 h 711248"/>
              <a:gd name="connsiteX2" fmla="*/ 5104314 w 5104314"/>
              <a:gd name="connsiteY2" fmla="*/ 0 h 711248"/>
              <a:gd name="connsiteX3" fmla="*/ 4826015 w 5104314"/>
              <a:gd name="connsiteY3" fmla="*/ 696008 h 711248"/>
              <a:gd name="connsiteX4" fmla="*/ 0 w 5104314"/>
              <a:gd name="connsiteY4" fmla="*/ 711248 h 71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4314" h="711248">
                <a:moveTo>
                  <a:pt x="0" y="711248"/>
                </a:moveTo>
                <a:lnTo>
                  <a:pt x="747" y="15240"/>
                </a:lnTo>
                <a:lnTo>
                  <a:pt x="5104314" y="0"/>
                </a:lnTo>
                <a:lnTo>
                  <a:pt x="4826015" y="696008"/>
                </a:lnTo>
                <a:lnTo>
                  <a:pt x="0" y="711248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6F9B6B-63D9-43E1-0172-A90403694C60}"/>
              </a:ext>
            </a:extLst>
          </p:cNvPr>
          <p:cNvSpPr txBox="1"/>
          <p:nvPr/>
        </p:nvSpPr>
        <p:spPr>
          <a:xfrm>
            <a:off x="76878" y="3732493"/>
            <a:ext cx="47379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venir Next LT Pro" panose="020B0504020202020204" pitchFamily="34" charset="0"/>
              </a:rPr>
              <a:t>Trusted by over </a:t>
            </a:r>
            <a:r>
              <a:rPr lang="en-US" sz="24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60%</a:t>
            </a:r>
            <a:r>
              <a:rPr lang="en-US" sz="2400" dirty="0">
                <a:solidFill>
                  <a:schemeClr val="bg1"/>
                </a:solidFill>
                <a:latin typeface="Avenir Next LT Pro" panose="020B0504020202020204" pitchFamily="34" charset="0"/>
              </a:rPr>
              <a:t> of the National Top 50 Private Lenders</a:t>
            </a:r>
          </a:p>
        </p:txBody>
      </p:sp>
      <p:sp>
        <p:nvSpPr>
          <p:cNvPr id="18" name="Parallelogram 17">
            <a:extLst>
              <a:ext uri="{FF2B5EF4-FFF2-40B4-BE49-F238E27FC236}">
                <a16:creationId xmlns:a16="http://schemas.microsoft.com/office/drawing/2014/main" id="{899BF675-6D0E-A8C4-325B-E84F42D7A2CA}"/>
              </a:ext>
            </a:extLst>
          </p:cNvPr>
          <p:cNvSpPr/>
          <p:nvPr/>
        </p:nvSpPr>
        <p:spPr>
          <a:xfrm>
            <a:off x="5190469" y="-4474"/>
            <a:ext cx="2501237" cy="6875549"/>
          </a:xfrm>
          <a:custGeom>
            <a:avLst/>
            <a:gdLst>
              <a:gd name="connsiteX0" fmla="*/ 0 w 2728083"/>
              <a:gd name="connsiteY0" fmla="*/ 7498080 h 7498080"/>
              <a:gd name="connsiteX1" fmla="*/ 2481328 w 2728083"/>
              <a:gd name="connsiteY1" fmla="*/ 0 h 7498080"/>
              <a:gd name="connsiteX2" fmla="*/ 2728083 w 2728083"/>
              <a:gd name="connsiteY2" fmla="*/ 0 h 7498080"/>
              <a:gd name="connsiteX3" fmla="*/ 246755 w 2728083"/>
              <a:gd name="connsiteY3" fmla="*/ 7498080 h 7498080"/>
              <a:gd name="connsiteX4" fmla="*/ 0 w 2728083"/>
              <a:gd name="connsiteY4" fmla="*/ 7498080 h 7498080"/>
              <a:gd name="connsiteX0" fmla="*/ 0 w 2728083"/>
              <a:gd name="connsiteY0" fmla="*/ 7498080 h 7498080"/>
              <a:gd name="connsiteX1" fmla="*/ 2395984 w 2728083"/>
              <a:gd name="connsiteY1" fmla="*/ 256032 h 7498080"/>
              <a:gd name="connsiteX2" fmla="*/ 2728083 w 2728083"/>
              <a:gd name="connsiteY2" fmla="*/ 0 h 7498080"/>
              <a:gd name="connsiteX3" fmla="*/ 246755 w 2728083"/>
              <a:gd name="connsiteY3" fmla="*/ 7498080 h 7498080"/>
              <a:gd name="connsiteX4" fmla="*/ 0 w 2728083"/>
              <a:gd name="connsiteY4" fmla="*/ 7498080 h 7498080"/>
              <a:gd name="connsiteX0" fmla="*/ 0 w 2630547"/>
              <a:gd name="connsiteY0" fmla="*/ 7254240 h 7254240"/>
              <a:gd name="connsiteX1" fmla="*/ 2395984 w 2630547"/>
              <a:gd name="connsiteY1" fmla="*/ 12192 h 7254240"/>
              <a:gd name="connsiteX2" fmla="*/ 2630547 w 2630547"/>
              <a:gd name="connsiteY2" fmla="*/ 0 h 7254240"/>
              <a:gd name="connsiteX3" fmla="*/ 246755 w 2630547"/>
              <a:gd name="connsiteY3" fmla="*/ 7254240 h 7254240"/>
              <a:gd name="connsiteX4" fmla="*/ 0 w 2630547"/>
              <a:gd name="connsiteY4" fmla="*/ 7254240 h 7254240"/>
              <a:gd name="connsiteX0" fmla="*/ 0 w 2630547"/>
              <a:gd name="connsiteY0" fmla="*/ 7254240 h 7254240"/>
              <a:gd name="connsiteX1" fmla="*/ 2395984 w 2630547"/>
              <a:gd name="connsiteY1" fmla="*/ 12192 h 7254240"/>
              <a:gd name="connsiteX2" fmla="*/ 2630547 w 2630547"/>
              <a:gd name="connsiteY2" fmla="*/ 0 h 7254240"/>
              <a:gd name="connsiteX3" fmla="*/ 357591 w 2630547"/>
              <a:gd name="connsiteY3" fmla="*/ 6894022 h 7254240"/>
              <a:gd name="connsiteX4" fmla="*/ 0 w 2630547"/>
              <a:gd name="connsiteY4" fmla="*/ 7254240 h 7254240"/>
              <a:gd name="connsiteX0" fmla="*/ 0 w 2510474"/>
              <a:gd name="connsiteY0" fmla="*/ 6894022 h 6894022"/>
              <a:gd name="connsiteX1" fmla="*/ 2275911 w 2510474"/>
              <a:gd name="connsiteY1" fmla="*/ 12192 h 6894022"/>
              <a:gd name="connsiteX2" fmla="*/ 2510474 w 2510474"/>
              <a:gd name="connsiteY2" fmla="*/ 0 h 6894022"/>
              <a:gd name="connsiteX3" fmla="*/ 237518 w 2510474"/>
              <a:gd name="connsiteY3" fmla="*/ 6894022 h 6894022"/>
              <a:gd name="connsiteX4" fmla="*/ 0 w 2510474"/>
              <a:gd name="connsiteY4" fmla="*/ 6894022 h 6894022"/>
              <a:gd name="connsiteX0" fmla="*/ 0 w 2501237"/>
              <a:gd name="connsiteY0" fmla="*/ 6875549 h 6894022"/>
              <a:gd name="connsiteX1" fmla="*/ 2266674 w 2501237"/>
              <a:gd name="connsiteY1" fmla="*/ 12192 h 6894022"/>
              <a:gd name="connsiteX2" fmla="*/ 2501237 w 2501237"/>
              <a:gd name="connsiteY2" fmla="*/ 0 h 6894022"/>
              <a:gd name="connsiteX3" fmla="*/ 228281 w 2501237"/>
              <a:gd name="connsiteY3" fmla="*/ 6894022 h 6894022"/>
              <a:gd name="connsiteX4" fmla="*/ 0 w 2501237"/>
              <a:gd name="connsiteY4" fmla="*/ 6875549 h 6894022"/>
              <a:gd name="connsiteX0" fmla="*/ 0 w 2501237"/>
              <a:gd name="connsiteY0" fmla="*/ 6875549 h 6875549"/>
              <a:gd name="connsiteX1" fmla="*/ 2266674 w 2501237"/>
              <a:gd name="connsiteY1" fmla="*/ 12192 h 6875549"/>
              <a:gd name="connsiteX2" fmla="*/ 2501237 w 2501237"/>
              <a:gd name="connsiteY2" fmla="*/ 0 h 6875549"/>
              <a:gd name="connsiteX3" fmla="*/ 219044 w 2501237"/>
              <a:gd name="connsiteY3" fmla="*/ 6875549 h 6875549"/>
              <a:gd name="connsiteX4" fmla="*/ 0 w 2501237"/>
              <a:gd name="connsiteY4" fmla="*/ 6875549 h 687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237" h="6875549">
                <a:moveTo>
                  <a:pt x="0" y="6875549"/>
                </a:moveTo>
                <a:lnTo>
                  <a:pt x="2266674" y="12192"/>
                </a:lnTo>
                <a:lnTo>
                  <a:pt x="2501237" y="0"/>
                </a:lnTo>
                <a:lnTo>
                  <a:pt x="219044" y="6875549"/>
                </a:lnTo>
                <a:lnTo>
                  <a:pt x="0" y="6875549"/>
                </a:lnTo>
                <a:close/>
              </a:path>
            </a:pathLst>
          </a:custGeom>
          <a:solidFill>
            <a:srgbClr val="B03335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Lightning Docs - About Us - Lightning Docs">
            <a:extLst>
              <a:ext uri="{FF2B5EF4-FFF2-40B4-BE49-F238E27FC236}">
                <a16:creationId xmlns:a16="http://schemas.microsoft.com/office/drawing/2014/main" id="{34D59567-3313-146C-2BD5-8F54B6E72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309" y="5136783"/>
            <a:ext cx="1423795" cy="142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F8EB4457-F053-755A-584A-0FCB34E1E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94" y="5203453"/>
            <a:ext cx="1624330" cy="125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4714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CFD38-99F5-D345-FB04-EDAFA0BB8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C590BE-B675-6A8E-E739-7873B67ECBEF}"/>
              </a:ext>
            </a:extLst>
          </p:cNvPr>
          <p:cNvSpPr/>
          <p:nvPr/>
        </p:nvSpPr>
        <p:spPr>
          <a:xfrm>
            <a:off x="0" y="-295164"/>
            <a:ext cx="12192000" cy="3049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</a:t>
            </a:r>
          </a:p>
        </p:txBody>
      </p:sp>
      <p:sp>
        <p:nvSpPr>
          <p:cNvPr id="3" name="Parallelogram 1">
            <a:extLst>
              <a:ext uri="{FF2B5EF4-FFF2-40B4-BE49-F238E27FC236}">
                <a16:creationId xmlns:a16="http://schemas.microsoft.com/office/drawing/2014/main" id="{87DC6A82-8506-8677-FB58-94EE3B8C4B81}"/>
              </a:ext>
            </a:extLst>
          </p:cNvPr>
          <p:cNvSpPr/>
          <p:nvPr/>
        </p:nvSpPr>
        <p:spPr>
          <a:xfrm rot="4890839">
            <a:off x="5094626" y="-3371141"/>
            <a:ext cx="2002743" cy="12111430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4C88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5834947-47AF-CA78-C244-169C8670776C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DD20BC08-ABA7-48E0-769F-A713445A576B}"/>
              </a:ext>
            </a:extLst>
          </p:cNvPr>
          <p:cNvSpPr txBox="1">
            <a:spLocks/>
          </p:cNvSpPr>
          <p:nvPr/>
        </p:nvSpPr>
        <p:spPr>
          <a:xfrm>
            <a:off x="7502473" y="271525"/>
            <a:ext cx="263338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n w="12700">
                  <a:noFill/>
                </a:ln>
                <a:solidFill>
                  <a:schemeClr val="bg1"/>
                </a:solidFill>
                <a:latin typeface="Avenir Next LT Pro Demi" panose="020B0704020202020204" pitchFamily="34" charset="0"/>
              </a:rPr>
              <a:t>Average: 11.3%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8DF355C7-7EDA-7E67-7D76-E2168CFE12A7}"/>
              </a:ext>
            </a:extLst>
          </p:cNvPr>
          <p:cNvSpPr txBox="1">
            <a:spLocks/>
          </p:cNvSpPr>
          <p:nvPr/>
        </p:nvSpPr>
        <p:spPr>
          <a:xfrm>
            <a:off x="239269" y="357309"/>
            <a:ext cx="11713456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TOP </a:t>
            </a:r>
            <a:r>
              <a:rPr lang="en-US" sz="3900" b="1" dirty="0">
                <a:ln w="12700">
                  <a:noFill/>
                </a:ln>
                <a:solidFill>
                  <a:srgbClr val="4C88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DSCR</a:t>
            </a:r>
            <a:r>
              <a:rPr lang="en-US" sz="3900" b="1" dirty="0">
                <a:ln w="12700">
                  <a:noFill/>
                </a:ln>
                <a:solidFill>
                  <a:srgbClr val="B03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 </a:t>
            </a:r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COUNTIES BY VOLUME </a:t>
            </a:r>
          </a:p>
        </p:txBody>
      </p:sp>
      <p:graphicFrame>
        <p:nvGraphicFramePr>
          <p:cNvPr id="17" name="Table 6">
            <a:extLst>
              <a:ext uri="{FF2B5EF4-FFF2-40B4-BE49-F238E27FC236}">
                <a16:creationId xmlns:a16="http://schemas.microsoft.com/office/drawing/2014/main" id="{7B83812A-EC2A-BC12-4A56-99C32FE83B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116308"/>
              </p:ext>
            </p:extLst>
          </p:nvPr>
        </p:nvGraphicFramePr>
        <p:xfrm>
          <a:off x="2212204" y="1378853"/>
          <a:ext cx="7767586" cy="517931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316765">
                  <a:extLst>
                    <a:ext uri="{9D8B030D-6E8A-4147-A177-3AD203B41FA5}">
                      <a16:colId xmlns:a16="http://schemas.microsoft.com/office/drawing/2014/main" val="384965754"/>
                    </a:ext>
                  </a:extLst>
                </a:gridCol>
                <a:gridCol w="1594183">
                  <a:extLst>
                    <a:ext uri="{9D8B030D-6E8A-4147-A177-3AD203B41FA5}">
                      <a16:colId xmlns:a16="http://schemas.microsoft.com/office/drawing/2014/main" val="346280753"/>
                    </a:ext>
                  </a:extLst>
                </a:gridCol>
                <a:gridCol w="2250827">
                  <a:extLst>
                    <a:ext uri="{9D8B030D-6E8A-4147-A177-3AD203B41FA5}">
                      <a16:colId xmlns:a16="http://schemas.microsoft.com/office/drawing/2014/main" val="3152988652"/>
                    </a:ext>
                  </a:extLst>
                </a:gridCol>
                <a:gridCol w="1605811">
                  <a:extLst>
                    <a:ext uri="{9D8B030D-6E8A-4147-A177-3AD203B41FA5}">
                      <a16:colId xmlns:a16="http://schemas.microsoft.com/office/drawing/2014/main" val="1467746416"/>
                    </a:ext>
                  </a:extLst>
                </a:gridCol>
              </a:tblGrid>
              <a:tr h="51907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2025</a:t>
                      </a:r>
                      <a:endParaRPr lang="en-US" sz="2400" dirty="0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3D154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2026</a:t>
                      </a:r>
                      <a:endParaRPr lang="en-US" sz="2400" dirty="0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3D15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633697"/>
                  </a:ext>
                </a:extLst>
              </a:tr>
              <a:tr h="4251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effectLst/>
                          <a:latin typeface="Avenir Next LT Pro" panose="020B0504020202020204" pitchFamily="34" charset="0"/>
                        </a:rPr>
                        <a:t>County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effectLst/>
                          <a:latin typeface="Avenir Next LT Pro" panose="020B0504020202020204" pitchFamily="34" charset="0"/>
                        </a:rPr>
                        <a:t># of Loans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County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# of Loans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40111413"/>
                  </a:ext>
                </a:extLst>
              </a:tr>
              <a:tr h="4251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Cuyahoga, OH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1149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Cuyahoga, OH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60926479"/>
                  </a:ext>
                </a:extLst>
              </a:tr>
              <a:tr h="4251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Philadelphia, PA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931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Wayne, MI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593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79748333"/>
                  </a:ext>
                </a:extLst>
              </a:tr>
              <a:tr h="40899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>
                          <a:effectLst/>
                          <a:latin typeface="Avenir Next LT Pro" panose="020B0504020202020204" pitchFamily="34" charset="0"/>
                        </a:rPr>
                        <a:t>Cook, IL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685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Harris, TX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584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510101"/>
                  </a:ext>
                </a:extLst>
              </a:tr>
              <a:tr h="4251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>
                          <a:effectLst/>
                          <a:latin typeface="Avenir Next LT Pro" panose="020B0504020202020204" pitchFamily="34" charset="0"/>
                        </a:rPr>
                        <a:t>Wayne, MI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682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Philadelphia, PA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543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2565349"/>
                  </a:ext>
                </a:extLst>
              </a:tr>
              <a:tr h="4251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>
                          <a:effectLst/>
                          <a:latin typeface="Avenir Next LT Pro" panose="020B0504020202020204" pitchFamily="34" charset="0"/>
                        </a:rPr>
                        <a:t>Harris, TX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677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Miami-Dade, FL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483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73372943"/>
                  </a:ext>
                </a:extLst>
              </a:tr>
              <a:tr h="4251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>
                          <a:effectLst/>
                          <a:latin typeface="Avenir Next LT Pro" panose="020B0504020202020204" pitchFamily="34" charset="0"/>
                        </a:rPr>
                        <a:t>Miami-Dade, FL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580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Cook, IL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476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50138092"/>
                  </a:ext>
                </a:extLst>
              </a:tr>
              <a:tr h="4251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>
                          <a:effectLst/>
                          <a:latin typeface="Avenir Next LT Pro" panose="020B0504020202020204" pitchFamily="34" charset="0"/>
                        </a:rPr>
                        <a:t>St. Louis, MO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>
                          <a:effectLst/>
                          <a:latin typeface="Avenir Next LT Pro" panose="020B0504020202020204" pitchFamily="34" charset="0"/>
                        </a:rPr>
                        <a:t>498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Allegheny, PA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348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6677566"/>
                  </a:ext>
                </a:extLst>
              </a:tr>
              <a:tr h="4251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>
                          <a:effectLst/>
                          <a:latin typeface="Avenir Next LT Pro" panose="020B0504020202020204" pitchFamily="34" charset="0"/>
                        </a:rPr>
                        <a:t>Los Angeles, CA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477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Baltimore City, MD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342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2306413"/>
                  </a:ext>
                </a:extLst>
              </a:tr>
              <a:tr h="4251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>
                          <a:effectLst/>
                          <a:latin typeface="Avenir Next LT Pro" panose="020B0504020202020204" pitchFamily="34" charset="0"/>
                        </a:rPr>
                        <a:t>Allegheny, PA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474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Dallas, TX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332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55573862"/>
                  </a:ext>
                </a:extLst>
              </a:tr>
              <a:tr h="4251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Dallas, TX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457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Maricopa, AZ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299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17700430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81D4B869-95BB-D9EC-A858-2FE28E49750C}"/>
              </a:ext>
            </a:extLst>
          </p:cNvPr>
          <p:cNvSpPr txBox="1"/>
          <p:nvPr/>
        </p:nvSpPr>
        <p:spPr>
          <a:xfrm>
            <a:off x="7965825" y="4423669"/>
            <a:ext cx="56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C00000"/>
                </a:solidFill>
                <a:effectLst/>
                <a:latin typeface="Avenir Next LT Pro" panose="020B0504020202020204" pitchFamily="34" charset="0"/>
              </a:rPr>
              <a:t> </a:t>
            </a:r>
            <a:endParaRPr lang="en-US" b="1" dirty="0">
              <a:solidFill>
                <a:srgbClr val="C00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EE0187-5327-EE2B-0538-BE047EF6713F}"/>
              </a:ext>
            </a:extLst>
          </p:cNvPr>
          <p:cNvSpPr/>
          <p:nvPr/>
        </p:nvSpPr>
        <p:spPr>
          <a:xfrm flipV="1">
            <a:off x="7965825" y="2543490"/>
            <a:ext cx="239562" cy="4571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375471-0ED2-0062-02A9-746AB25E4778}"/>
              </a:ext>
            </a:extLst>
          </p:cNvPr>
          <p:cNvSpPr txBox="1"/>
          <p:nvPr/>
        </p:nvSpPr>
        <p:spPr>
          <a:xfrm>
            <a:off x="7811286" y="2754805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00823B"/>
                </a:solidFill>
                <a:effectLst/>
                <a:latin typeface="Avenir Next LT Pro" panose="020B0504020202020204" pitchFamily="34" charset="0"/>
              </a:rPr>
              <a:t>⇧ 2</a:t>
            </a:r>
            <a:endParaRPr lang="en-US" b="1" dirty="0">
              <a:solidFill>
                <a:srgbClr val="00823B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C5900A-001F-26B7-71B5-053B27CD3045}"/>
              </a:ext>
            </a:extLst>
          </p:cNvPr>
          <p:cNvSpPr txBox="1"/>
          <p:nvPr/>
        </p:nvSpPr>
        <p:spPr>
          <a:xfrm>
            <a:off x="7821233" y="3195586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00823B"/>
                </a:solidFill>
                <a:effectLst/>
                <a:latin typeface="Avenir Next LT Pro" panose="020B0504020202020204" pitchFamily="34" charset="0"/>
              </a:rPr>
              <a:t>⇧ 2</a:t>
            </a:r>
            <a:endParaRPr lang="en-US" b="1" dirty="0">
              <a:solidFill>
                <a:srgbClr val="00823B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BD4008-3AAA-0BC4-B496-D0841F7CB6B1}"/>
              </a:ext>
            </a:extLst>
          </p:cNvPr>
          <p:cNvSpPr txBox="1"/>
          <p:nvPr/>
        </p:nvSpPr>
        <p:spPr>
          <a:xfrm>
            <a:off x="7821233" y="3599180"/>
            <a:ext cx="56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C00000"/>
                </a:solidFill>
                <a:effectLst/>
                <a:latin typeface="Avenir Next LT Pro" panose="020B0504020202020204" pitchFamily="34" charset="0"/>
              </a:rPr>
              <a:t>⇩ 2</a:t>
            </a:r>
            <a:endParaRPr lang="en-US" b="1" dirty="0">
              <a:solidFill>
                <a:srgbClr val="C00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923731-2B69-D471-CAE7-178A10FDB6E6}"/>
              </a:ext>
            </a:extLst>
          </p:cNvPr>
          <p:cNvSpPr txBox="1"/>
          <p:nvPr/>
        </p:nvSpPr>
        <p:spPr>
          <a:xfrm>
            <a:off x="7851713" y="5327837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00823B"/>
                </a:solidFill>
                <a:effectLst/>
                <a:latin typeface="Avenir Next LT Pro" panose="020B0504020202020204" pitchFamily="34" charset="0"/>
              </a:rPr>
              <a:t>⇧ 5</a:t>
            </a:r>
            <a:endParaRPr lang="en-US" b="1" dirty="0">
              <a:solidFill>
                <a:srgbClr val="00823B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FFC735-8471-0868-516F-6BCA7DF07532}"/>
              </a:ext>
            </a:extLst>
          </p:cNvPr>
          <p:cNvSpPr txBox="1"/>
          <p:nvPr/>
        </p:nvSpPr>
        <p:spPr>
          <a:xfrm>
            <a:off x="7852137" y="5758338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00823B"/>
                </a:solidFill>
                <a:effectLst/>
                <a:latin typeface="Avenir Next LT Pro" panose="020B0504020202020204" pitchFamily="34" charset="0"/>
              </a:rPr>
              <a:t>⇧ 1</a:t>
            </a:r>
            <a:endParaRPr lang="en-US" b="1" dirty="0">
              <a:solidFill>
                <a:srgbClr val="00823B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AF075D-7D82-7A07-5FAA-AD73B353155E}"/>
              </a:ext>
            </a:extLst>
          </p:cNvPr>
          <p:cNvSpPr txBox="1"/>
          <p:nvPr/>
        </p:nvSpPr>
        <p:spPr>
          <a:xfrm>
            <a:off x="7821233" y="4036199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00823B"/>
                </a:solidFill>
                <a:effectLst/>
                <a:latin typeface="Avenir Next LT Pro" panose="020B0504020202020204" pitchFamily="34" charset="0"/>
              </a:rPr>
              <a:t>⇧ 1</a:t>
            </a:r>
            <a:endParaRPr lang="en-US" b="1" dirty="0">
              <a:solidFill>
                <a:srgbClr val="00823B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6FBE7A-10DB-6FD1-F52A-A76B7922B020}"/>
              </a:ext>
            </a:extLst>
          </p:cNvPr>
          <p:cNvSpPr txBox="1"/>
          <p:nvPr/>
        </p:nvSpPr>
        <p:spPr>
          <a:xfrm>
            <a:off x="7811286" y="4491356"/>
            <a:ext cx="56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C00000"/>
                </a:solidFill>
                <a:effectLst/>
                <a:latin typeface="Avenir Next LT Pro" panose="020B0504020202020204" pitchFamily="34" charset="0"/>
              </a:rPr>
              <a:t>⇩ 3</a:t>
            </a:r>
            <a:endParaRPr lang="en-US" b="1" dirty="0">
              <a:solidFill>
                <a:srgbClr val="C00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9799-3327-CE9F-8D0D-3806FAB16607}"/>
              </a:ext>
            </a:extLst>
          </p:cNvPr>
          <p:cNvSpPr txBox="1"/>
          <p:nvPr/>
        </p:nvSpPr>
        <p:spPr>
          <a:xfrm>
            <a:off x="7843357" y="4886898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00823B"/>
                </a:solidFill>
                <a:effectLst/>
                <a:latin typeface="Avenir Next LT Pro" panose="020B0504020202020204" pitchFamily="34" charset="0"/>
              </a:rPr>
              <a:t>⇧ 2</a:t>
            </a:r>
            <a:endParaRPr lang="en-US" b="1" dirty="0">
              <a:solidFill>
                <a:srgbClr val="00823B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CBF3D77-D0FC-C352-88D7-239DC740CF10}"/>
              </a:ext>
            </a:extLst>
          </p:cNvPr>
          <p:cNvSpPr txBox="1"/>
          <p:nvPr/>
        </p:nvSpPr>
        <p:spPr>
          <a:xfrm>
            <a:off x="7851713" y="6137951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00823B"/>
                </a:solidFill>
                <a:effectLst/>
                <a:latin typeface="Avenir Next LT Pro" panose="020B0504020202020204" pitchFamily="34" charset="0"/>
              </a:rPr>
              <a:t>⇧ 6</a:t>
            </a:r>
            <a:endParaRPr lang="en-US" b="1" dirty="0">
              <a:solidFill>
                <a:srgbClr val="00823B"/>
              </a:solidFill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4254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76718-4E0B-2E36-2DEB-1B6BB27AF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arallelogram 31">
            <a:extLst>
              <a:ext uri="{FF2B5EF4-FFF2-40B4-BE49-F238E27FC236}">
                <a16:creationId xmlns:a16="http://schemas.microsoft.com/office/drawing/2014/main" id="{7ACE90F1-BBD0-E945-EFD4-049A632B6B8B}"/>
              </a:ext>
            </a:extLst>
          </p:cNvPr>
          <p:cNvSpPr/>
          <p:nvPr/>
        </p:nvSpPr>
        <p:spPr>
          <a:xfrm>
            <a:off x="2059619" y="1500305"/>
            <a:ext cx="8076234" cy="426057"/>
          </a:xfrm>
          <a:prstGeom prst="parallelogram">
            <a:avLst>
              <a:gd name="adj" fmla="val 35042"/>
            </a:avLst>
          </a:prstGeom>
          <a:solidFill>
            <a:srgbClr val="B0333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5BBA0F-C4A0-E057-613F-A048B7BE911B}"/>
              </a:ext>
            </a:extLst>
          </p:cNvPr>
          <p:cNvSpPr/>
          <p:nvPr/>
        </p:nvSpPr>
        <p:spPr>
          <a:xfrm>
            <a:off x="-1" y="-56147"/>
            <a:ext cx="12192000" cy="3049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arallelogram 1">
            <a:extLst>
              <a:ext uri="{FF2B5EF4-FFF2-40B4-BE49-F238E27FC236}">
                <a16:creationId xmlns:a16="http://schemas.microsoft.com/office/drawing/2014/main" id="{4B75B0BB-F1E3-43C1-499E-DB4A7640B917}"/>
              </a:ext>
            </a:extLst>
          </p:cNvPr>
          <p:cNvSpPr/>
          <p:nvPr/>
        </p:nvSpPr>
        <p:spPr>
          <a:xfrm rot="4890839">
            <a:off x="5094626" y="-3051245"/>
            <a:ext cx="2002743" cy="12111430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4C88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977C17-0326-20BB-2AA8-4B6AA53132A9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8881DD9B-8434-72C7-ABB8-71A567558FF2}"/>
              </a:ext>
            </a:extLst>
          </p:cNvPr>
          <p:cNvSpPr txBox="1">
            <a:spLocks/>
          </p:cNvSpPr>
          <p:nvPr/>
        </p:nvSpPr>
        <p:spPr>
          <a:xfrm>
            <a:off x="7502473" y="271525"/>
            <a:ext cx="263338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n w="12700">
                  <a:noFill/>
                </a:ln>
                <a:solidFill>
                  <a:schemeClr val="bg1"/>
                </a:solidFill>
                <a:latin typeface="Avenir Next LT Pro Demi" panose="020B0704020202020204" pitchFamily="34" charset="0"/>
              </a:rPr>
              <a:t>Average: 11.3%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37D2315-9453-85A4-5A81-8968D02C82F2}"/>
              </a:ext>
            </a:extLst>
          </p:cNvPr>
          <p:cNvSpPr txBox="1">
            <a:spLocks/>
          </p:cNvSpPr>
          <p:nvPr/>
        </p:nvSpPr>
        <p:spPr>
          <a:xfrm>
            <a:off x="239269" y="128663"/>
            <a:ext cx="11713456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ACTIVE </a:t>
            </a:r>
            <a:r>
              <a:rPr lang="en-US" sz="3900" b="1" dirty="0">
                <a:ln w="12700">
                  <a:noFill/>
                </a:ln>
                <a:solidFill>
                  <a:srgbClr val="4C88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DSCR</a:t>
            </a:r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 COUNTY RATE VOLATILITY</a:t>
            </a:r>
          </a:p>
        </p:txBody>
      </p:sp>
      <p:graphicFrame>
        <p:nvGraphicFramePr>
          <p:cNvPr id="17" name="Table 6">
            <a:extLst>
              <a:ext uri="{FF2B5EF4-FFF2-40B4-BE49-F238E27FC236}">
                <a16:creationId xmlns:a16="http://schemas.microsoft.com/office/drawing/2014/main" id="{69338E18-A666-B28B-F415-EF1AD13998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848521"/>
              </p:ext>
            </p:extLst>
          </p:nvPr>
        </p:nvGraphicFramePr>
        <p:xfrm>
          <a:off x="591667" y="1375100"/>
          <a:ext cx="11008659" cy="54059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89620">
                  <a:extLst>
                    <a:ext uri="{9D8B030D-6E8A-4147-A177-3AD203B41FA5}">
                      <a16:colId xmlns:a16="http://schemas.microsoft.com/office/drawing/2014/main" val="384965754"/>
                    </a:ext>
                  </a:extLst>
                </a:gridCol>
                <a:gridCol w="819271">
                  <a:extLst>
                    <a:ext uri="{9D8B030D-6E8A-4147-A177-3AD203B41FA5}">
                      <a16:colId xmlns:a16="http://schemas.microsoft.com/office/drawing/2014/main" val="3152988652"/>
                    </a:ext>
                  </a:extLst>
                </a:gridCol>
                <a:gridCol w="1207491">
                  <a:extLst>
                    <a:ext uri="{9D8B030D-6E8A-4147-A177-3AD203B41FA5}">
                      <a16:colId xmlns:a16="http://schemas.microsoft.com/office/drawing/2014/main" val="2679299918"/>
                    </a:ext>
                  </a:extLst>
                </a:gridCol>
                <a:gridCol w="917451">
                  <a:extLst>
                    <a:ext uri="{9D8B030D-6E8A-4147-A177-3AD203B41FA5}">
                      <a16:colId xmlns:a16="http://schemas.microsoft.com/office/drawing/2014/main" val="3987828759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3188096304"/>
                    </a:ext>
                  </a:extLst>
                </a:gridCol>
                <a:gridCol w="1272326">
                  <a:extLst>
                    <a:ext uri="{9D8B030D-6E8A-4147-A177-3AD203B41FA5}">
                      <a16:colId xmlns:a16="http://schemas.microsoft.com/office/drawing/2014/main" val="3977479443"/>
                    </a:ext>
                  </a:extLst>
                </a:gridCol>
                <a:gridCol w="852616">
                  <a:extLst>
                    <a:ext uri="{9D8B030D-6E8A-4147-A177-3AD203B41FA5}">
                      <a16:colId xmlns:a16="http://schemas.microsoft.com/office/drawing/2014/main" val="1435276580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2027503873"/>
                    </a:ext>
                  </a:extLst>
                </a:gridCol>
                <a:gridCol w="1224039">
                  <a:extLst>
                    <a:ext uri="{9D8B030D-6E8A-4147-A177-3AD203B41FA5}">
                      <a16:colId xmlns:a16="http://schemas.microsoft.com/office/drawing/2014/main" val="4081470672"/>
                    </a:ext>
                  </a:extLst>
                </a:gridCol>
                <a:gridCol w="900903">
                  <a:extLst>
                    <a:ext uri="{9D8B030D-6E8A-4147-A177-3AD203B41FA5}">
                      <a16:colId xmlns:a16="http://schemas.microsoft.com/office/drawing/2014/main" val="2614565643"/>
                    </a:ext>
                  </a:extLst>
                </a:gridCol>
              </a:tblGrid>
              <a:tr h="441149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+mn-lt"/>
                        </a:rPr>
                        <a:t>COUNTY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May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+mn-lt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June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+mn-lt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July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+mn-lt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5330252"/>
                  </a:ext>
                </a:extLst>
              </a:tr>
              <a:tr h="441149">
                <a:tc vMerge="1"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venir Next LT Pro Demi" panose="020B0704020202020204" pitchFamily="34" charset="0"/>
                        </a:rPr>
                        <a:t>Int. Rate</a:t>
                      </a:r>
                    </a:p>
                  </a:txBody>
                  <a:tcPr marL="9525" marR="9525" marT="9525" marB="0"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venir Next LT Pro Demi" panose="020B0704020202020204" pitchFamily="34" charset="0"/>
                        </a:rPr>
                        <a:t>Loan Amount</a:t>
                      </a:r>
                    </a:p>
                  </a:txBody>
                  <a:tcPr marL="9525" marR="9525" marT="9525" marB="0"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venir Next LT Pro Demi" panose="020B0704020202020204" pitchFamily="34" charset="0"/>
                        </a:rPr>
                        <a:t># of Loans</a:t>
                      </a:r>
                    </a:p>
                  </a:txBody>
                  <a:tcPr marL="9525" marR="9525" marT="9525" marB="0"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venir Next LT Pro Demi" panose="020B0704020202020204" pitchFamily="34" charset="0"/>
                        </a:rPr>
                        <a:t>Int. Rate</a:t>
                      </a:r>
                    </a:p>
                  </a:txBody>
                  <a:tcPr marL="9525" marR="9525" marT="9525" marB="0"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venir Next LT Pro Demi" panose="020B0704020202020204" pitchFamily="34" charset="0"/>
                        </a:rPr>
                        <a:t>Loan Amount</a:t>
                      </a:r>
                    </a:p>
                  </a:txBody>
                  <a:tcPr marL="9525" marR="9525" marT="9525" marB="0"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venir Next LT Pro Demi" panose="020B0704020202020204" pitchFamily="34" charset="0"/>
                        </a:rPr>
                        <a:t># of Loans</a:t>
                      </a:r>
                    </a:p>
                  </a:txBody>
                  <a:tcPr marL="9525" marR="9525" marT="9525" marB="0"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venir Next LT Pro Demi" panose="020B0704020202020204" pitchFamily="34" charset="0"/>
                        </a:rPr>
                        <a:t>Int. Rate</a:t>
                      </a:r>
                    </a:p>
                  </a:txBody>
                  <a:tcPr marL="9525" marR="9525" marT="9525" marB="0"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venir Next LT Pro Demi" panose="020B0704020202020204" pitchFamily="34" charset="0"/>
                        </a:rPr>
                        <a:t>Loan Amount</a:t>
                      </a:r>
                    </a:p>
                  </a:txBody>
                  <a:tcPr marL="9525" marR="9525" marT="9525" marB="0"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venir Next LT Pro Demi" panose="020B0704020202020204" pitchFamily="34" charset="0"/>
                        </a:rPr>
                        <a:t># of Loans</a:t>
                      </a:r>
                    </a:p>
                  </a:txBody>
                  <a:tcPr marL="9525" marR="9525" marT="9525" marB="0" anchor="ctr">
                    <a:solidFill>
                      <a:srgbClr val="4C88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633697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Cuyahoga, OH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7.24%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$138,224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7.38%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$125,962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7.33%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$145,188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107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60926479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Wayne, MI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7.32%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$153,387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7.40%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$209,178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7.29%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$167,577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94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79748333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Harris, TX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6.95%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$282,867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7.19%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$397,542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7.26%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$266,981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110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510101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effectLst/>
                          <a:latin typeface="Avenir Next LT Pro" panose="020B0504020202020204" pitchFamily="34" charset="0"/>
                        </a:rPr>
                        <a:t>Philadelphia, PA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7.13%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$224,531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7.20%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$201,349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105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7.19%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$244,126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84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2565349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Miami-Dade, FL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6.85%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$403,872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7.09%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$457,195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7.10%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$533,751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372943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Cook, IL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7.27%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$310,896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7.17%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$296,065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7.20%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$323,513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138092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Allegheny, PA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7.25%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$215,399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7.23%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$226,819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7.40%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$291,210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677566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Baltimore City, MD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7.07%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$184,980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7.20%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$242,574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7.05%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$211,640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2306413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Dallas, TX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6.94%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$309,970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7.12%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$292,263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7.03%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$246,511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573862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Maricopa, AZ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6.86%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$458,663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7.10%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$394,693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7.01%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$440,024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7004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03426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D9598-D43C-1A4E-5B14-A2347EBA8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arallelogram 31">
            <a:extLst>
              <a:ext uri="{FF2B5EF4-FFF2-40B4-BE49-F238E27FC236}">
                <a16:creationId xmlns:a16="http://schemas.microsoft.com/office/drawing/2014/main" id="{0DA32F18-F0A6-3C3E-1F69-4DE00B05E804}"/>
              </a:ext>
            </a:extLst>
          </p:cNvPr>
          <p:cNvSpPr/>
          <p:nvPr/>
        </p:nvSpPr>
        <p:spPr>
          <a:xfrm>
            <a:off x="2059619" y="1500305"/>
            <a:ext cx="8076234" cy="426057"/>
          </a:xfrm>
          <a:prstGeom prst="parallelogram">
            <a:avLst>
              <a:gd name="adj" fmla="val 35042"/>
            </a:avLst>
          </a:prstGeom>
          <a:solidFill>
            <a:srgbClr val="B0333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9D4C29-A340-70A6-FF68-B4E9B7E81094}"/>
              </a:ext>
            </a:extLst>
          </p:cNvPr>
          <p:cNvSpPr/>
          <p:nvPr/>
        </p:nvSpPr>
        <p:spPr>
          <a:xfrm>
            <a:off x="-1" y="-56147"/>
            <a:ext cx="12192000" cy="3049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arallelogram 1">
            <a:extLst>
              <a:ext uri="{FF2B5EF4-FFF2-40B4-BE49-F238E27FC236}">
                <a16:creationId xmlns:a16="http://schemas.microsoft.com/office/drawing/2014/main" id="{DD61ACAB-917D-272C-649C-FE60DE66665C}"/>
              </a:ext>
            </a:extLst>
          </p:cNvPr>
          <p:cNvSpPr/>
          <p:nvPr/>
        </p:nvSpPr>
        <p:spPr>
          <a:xfrm rot="4890839">
            <a:off x="5094626" y="-3051245"/>
            <a:ext cx="2002743" cy="12111430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FDF6D8E-CCCC-7FFB-E4D6-B0B10AAB127C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56117F7C-C4C6-73AE-22B8-EBBFF4A549CE}"/>
              </a:ext>
            </a:extLst>
          </p:cNvPr>
          <p:cNvSpPr txBox="1">
            <a:spLocks/>
          </p:cNvSpPr>
          <p:nvPr/>
        </p:nvSpPr>
        <p:spPr>
          <a:xfrm>
            <a:off x="7502473" y="271525"/>
            <a:ext cx="263338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n w="12700">
                  <a:noFill/>
                </a:ln>
                <a:solidFill>
                  <a:schemeClr val="bg1"/>
                </a:solidFill>
                <a:latin typeface="Avenir Next LT Pro Demi" panose="020B0704020202020204" pitchFamily="34" charset="0"/>
              </a:rPr>
              <a:t>Average: 11.3%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B4BF366B-6291-7DE1-A2BE-84CF68F8ED82}"/>
              </a:ext>
            </a:extLst>
          </p:cNvPr>
          <p:cNvSpPr txBox="1">
            <a:spLocks/>
          </p:cNvSpPr>
          <p:nvPr/>
        </p:nvSpPr>
        <p:spPr>
          <a:xfrm>
            <a:off x="239269" y="128663"/>
            <a:ext cx="11713456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ACTIVE </a:t>
            </a:r>
            <a:r>
              <a:rPr lang="en-US" sz="3900" b="1" dirty="0">
                <a:ln w="12700">
                  <a:noFill/>
                </a:ln>
                <a:latin typeface="Avenir Next LT Pro" panose="020B0504020202020204" pitchFamily="34" charset="0"/>
              </a:rPr>
              <a:t>FL</a:t>
            </a:r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 </a:t>
            </a:r>
            <a:r>
              <a:rPr lang="en-US" sz="3900" b="1" dirty="0">
                <a:ln w="12700">
                  <a:noFill/>
                </a:ln>
                <a:solidFill>
                  <a:srgbClr val="4C88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DSCR</a:t>
            </a:r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 COUNTY RATE VOLATILITY</a:t>
            </a:r>
          </a:p>
        </p:txBody>
      </p:sp>
      <p:graphicFrame>
        <p:nvGraphicFramePr>
          <p:cNvPr id="17" name="Table 6">
            <a:extLst>
              <a:ext uri="{FF2B5EF4-FFF2-40B4-BE49-F238E27FC236}">
                <a16:creationId xmlns:a16="http://schemas.microsoft.com/office/drawing/2014/main" id="{EB0455C2-F2D9-5000-40EE-F8C7947232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729894"/>
              </p:ext>
            </p:extLst>
          </p:nvPr>
        </p:nvGraphicFramePr>
        <p:xfrm>
          <a:off x="591667" y="1297578"/>
          <a:ext cx="11008659" cy="543175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70766">
                  <a:extLst>
                    <a:ext uri="{9D8B030D-6E8A-4147-A177-3AD203B41FA5}">
                      <a16:colId xmlns:a16="http://schemas.microsoft.com/office/drawing/2014/main" val="384965754"/>
                    </a:ext>
                  </a:extLst>
                </a:gridCol>
                <a:gridCol w="715545">
                  <a:extLst>
                    <a:ext uri="{9D8B030D-6E8A-4147-A177-3AD203B41FA5}">
                      <a16:colId xmlns:a16="http://schemas.microsoft.com/office/drawing/2014/main" val="3152988652"/>
                    </a:ext>
                  </a:extLst>
                </a:gridCol>
                <a:gridCol w="1339498">
                  <a:extLst>
                    <a:ext uri="{9D8B030D-6E8A-4147-A177-3AD203B41FA5}">
                      <a16:colId xmlns:a16="http://schemas.microsoft.com/office/drawing/2014/main" val="2679299918"/>
                    </a:ext>
                  </a:extLst>
                </a:gridCol>
                <a:gridCol w="908024">
                  <a:extLst>
                    <a:ext uri="{9D8B030D-6E8A-4147-A177-3AD203B41FA5}">
                      <a16:colId xmlns:a16="http://schemas.microsoft.com/office/drawing/2014/main" val="3987828759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3188096304"/>
                    </a:ext>
                  </a:extLst>
                </a:gridCol>
                <a:gridCol w="1196911">
                  <a:extLst>
                    <a:ext uri="{9D8B030D-6E8A-4147-A177-3AD203B41FA5}">
                      <a16:colId xmlns:a16="http://schemas.microsoft.com/office/drawing/2014/main" val="3977479443"/>
                    </a:ext>
                  </a:extLst>
                </a:gridCol>
                <a:gridCol w="928031">
                  <a:extLst>
                    <a:ext uri="{9D8B030D-6E8A-4147-A177-3AD203B41FA5}">
                      <a16:colId xmlns:a16="http://schemas.microsoft.com/office/drawing/2014/main" val="1435276580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2027503873"/>
                    </a:ext>
                  </a:extLst>
                </a:gridCol>
                <a:gridCol w="1261746">
                  <a:extLst>
                    <a:ext uri="{9D8B030D-6E8A-4147-A177-3AD203B41FA5}">
                      <a16:colId xmlns:a16="http://schemas.microsoft.com/office/drawing/2014/main" val="4081470672"/>
                    </a:ext>
                  </a:extLst>
                </a:gridCol>
                <a:gridCol w="863196">
                  <a:extLst>
                    <a:ext uri="{9D8B030D-6E8A-4147-A177-3AD203B41FA5}">
                      <a16:colId xmlns:a16="http://schemas.microsoft.com/office/drawing/2014/main" val="2614565643"/>
                    </a:ext>
                  </a:extLst>
                </a:gridCol>
              </a:tblGrid>
              <a:tr h="441149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COUNTY</a:t>
                      </a:r>
                      <a:endParaRPr lang="en-US" sz="2000" b="1" dirty="0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May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June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July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5330252"/>
                  </a:ext>
                </a:extLst>
              </a:tr>
              <a:tr h="441149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Int. Rate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Loan Amount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# of Loans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Int. Rate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Loan Amount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# of Loans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Int. Rate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Loan Amount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# of Loans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633697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Miami-Dade, FL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6.85%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$403,872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7.09%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$457,195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94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7.10%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$533,751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60926479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Broward, FL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6.88%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$447,866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6.96%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$578,459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42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7.23%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$416,752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44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279748333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Lee, FL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7.38%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$293,666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7.14%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$260,185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7.16%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$311,025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32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3510101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Pasco, FL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6.69%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$254,836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6.97%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$168,092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52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6.84%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$262,904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32565349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Hillsborough, FL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7.21%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$521,208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12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6.98%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$439,695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19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6.60%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$224,565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40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372943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Palm Beach, FL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6.96%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$562,850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21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7.07%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$375,975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20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7.08%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$458,409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27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138092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Duval, FL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7.08%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$189,991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19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6.88%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$230,397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24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7.20%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$261,428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20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677566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Osceola, FL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6.94%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$250,987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6.72%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$423,407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7.08%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$336,363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972306413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Orange, FL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6.70%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$326,799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18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7.09%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$375,094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15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7.07%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$268,130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24</a:t>
                      </a: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573862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Pinellas, FL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7.02%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$377,128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16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6.90%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$351,804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18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7.00%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$417,312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17</a:t>
                      </a:r>
                    </a:p>
                  </a:txBody>
                  <a:tcPr marL="6350" marR="6350" marT="635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7004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69440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B0FCE-4BA7-884E-F9E4-523C98228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arallelogram 31">
            <a:extLst>
              <a:ext uri="{FF2B5EF4-FFF2-40B4-BE49-F238E27FC236}">
                <a16:creationId xmlns:a16="http://schemas.microsoft.com/office/drawing/2014/main" id="{43707692-DE15-44E2-4B9A-ABAAF19DA73A}"/>
              </a:ext>
            </a:extLst>
          </p:cNvPr>
          <p:cNvSpPr/>
          <p:nvPr/>
        </p:nvSpPr>
        <p:spPr>
          <a:xfrm>
            <a:off x="2059619" y="1500305"/>
            <a:ext cx="8076234" cy="426057"/>
          </a:xfrm>
          <a:prstGeom prst="parallelogram">
            <a:avLst>
              <a:gd name="adj" fmla="val 35042"/>
            </a:avLst>
          </a:prstGeom>
          <a:solidFill>
            <a:srgbClr val="B0333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73E1DF-2969-7087-EB19-9478F0023CBE}"/>
              </a:ext>
            </a:extLst>
          </p:cNvPr>
          <p:cNvSpPr/>
          <p:nvPr/>
        </p:nvSpPr>
        <p:spPr>
          <a:xfrm>
            <a:off x="0" y="-253326"/>
            <a:ext cx="12192000" cy="3049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arallelogram 1">
            <a:extLst>
              <a:ext uri="{FF2B5EF4-FFF2-40B4-BE49-F238E27FC236}">
                <a16:creationId xmlns:a16="http://schemas.microsoft.com/office/drawing/2014/main" id="{4A3ABF8B-E4E0-FEDC-6679-759F7CF1181F}"/>
              </a:ext>
            </a:extLst>
          </p:cNvPr>
          <p:cNvSpPr/>
          <p:nvPr/>
        </p:nvSpPr>
        <p:spPr>
          <a:xfrm rot="4890839">
            <a:off x="5094626" y="-3051245"/>
            <a:ext cx="2002743" cy="12111430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5D2619-041F-D220-E284-97F704D67261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89E05F85-2DB5-052E-A860-384D3B01BFED}"/>
              </a:ext>
            </a:extLst>
          </p:cNvPr>
          <p:cNvSpPr txBox="1">
            <a:spLocks/>
          </p:cNvSpPr>
          <p:nvPr/>
        </p:nvSpPr>
        <p:spPr>
          <a:xfrm>
            <a:off x="7502473" y="271525"/>
            <a:ext cx="263338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n w="12700">
                  <a:noFill/>
                </a:ln>
                <a:solidFill>
                  <a:schemeClr val="bg1"/>
                </a:solidFill>
                <a:latin typeface="Avenir Next LT Pro Demi" panose="020B0704020202020204" pitchFamily="34" charset="0"/>
              </a:rPr>
              <a:t>Average: 11.3%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3664D406-1332-0C2E-2641-036C0E832B24}"/>
              </a:ext>
            </a:extLst>
          </p:cNvPr>
          <p:cNvSpPr txBox="1">
            <a:spLocks/>
          </p:cNvSpPr>
          <p:nvPr/>
        </p:nvSpPr>
        <p:spPr>
          <a:xfrm>
            <a:off x="239269" y="128663"/>
            <a:ext cx="11713456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ACTIVE </a:t>
            </a:r>
            <a:r>
              <a:rPr lang="en-US" sz="3900" b="1" dirty="0">
                <a:ln w="12700">
                  <a:noFill/>
                </a:ln>
                <a:latin typeface="Avenir Next LT Pro" panose="020B0504020202020204" pitchFamily="34" charset="0"/>
              </a:rPr>
              <a:t>TX</a:t>
            </a:r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 </a:t>
            </a:r>
            <a:r>
              <a:rPr lang="en-US" sz="3900" b="1" dirty="0">
                <a:ln w="12700">
                  <a:noFill/>
                </a:ln>
                <a:solidFill>
                  <a:srgbClr val="4C88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DSCR</a:t>
            </a:r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 COUNTY RATE VOLATILITY</a:t>
            </a:r>
          </a:p>
        </p:txBody>
      </p:sp>
      <p:graphicFrame>
        <p:nvGraphicFramePr>
          <p:cNvPr id="17" name="Table 6">
            <a:extLst>
              <a:ext uri="{FF2B5EF4-FFF2-40B4-BE49-F238E27FC236}">
                <a16:creationId xmlns:a16="http://schemas.microsoft.com/office/drawing/2014/main" id="{1A80FC03-55B3-A451-8C52-105E28166D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9375197"/>
              </p:ext>
            </p:extLst>
          </p:nvPr>
        </p:nvGraphicFramePr>
        <p:xfrm>
          <a:off x="352711" y="1169263"/>
          <a:ext cx="11486571" cy="537128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74461">
                  <a:extLst>
                    <a:ext uri="{9D8B030D-6E8A-4147-A177-3AD203B41FA5}">
                      <a16:colId xmlns:a16="http://schemas.microsoft.com/office/drawing/2014/main" val="384965754"/>
                    </a:ext>
                  </a:extLst>
                </a:gridCol>
                <a:gridCol w="734430">
                  <a:extLst>
                    <a:ext uri="{9D8B030D-6E8A-4147-A177-3AD203B41FA5}">
                      <a16:colId xmlns:a16="http://schemas.microsoft.com/office/drawing/2014/main" val="3152988652"/>
                    </a:ext>
                  </a:extLst>
                </a:gridCol>
                <a:gridCol w="1047236">
                  <a:extLst>
                    <a:ext uri="{9D8B030D-6E8A-4147-A177-3AD203B41FA5}">
                      <a16:colId xmlns:a16="http://schemas.microsoft.com/office/drawing/2014/main" val="2679299918"/>
                    </a:ext>
                  </a:extLst>
                </a:gridCol>
                <a:gridCol w="1077706">
                  <a:extLst>
                    <a:ext uri="{9D8B030D-6E8A-4147-A177-3AD203B41FA5}">
                      <a16:colId xmlns:a16="http://schemas.microsoft.com/office/drawing/2014/main" val="3987828759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3188096304"/>
                    </a:ext>
                  </a:extLst>
                </a:gridCol>
                <a:gridCol w="1540383">
                  <a:extLst>
                    <a:ext uri="{9D8B030D-6E8A-4147-A177-3AD203B41FA5}">
                      <a16:colId xmlns:a16="http://schemas.microsoft.com/office/drawing/2014/main" val="3977479443"/>
                    </a:ext>
                  </a:extLst>
                </a:gridCol>
                <a:gridCol w="1117683">
                  <a:extLst>
                    <a:ext uri="{9D8B030D-6E8A-4147-A177-3AD203B41FA5}">
                      <a16:colId xmlns:a16="http://schemas.microsoft.com/office/drawing/2014/main" val="1435276580"/>
                    </a:ext>
                  </a:extLst>
                </a:gridCol>
                <a:gridCol w="1007259">
                  <a:extLst>
                    <a:ext uri="{9D8B030D-6E8A-4147-A177-3AD203B41FA5}">
                      <a16:colId xmlns:a16="http://schemas.microsoft.com/office/drawing/2014/main" val="2027503873"/>
                    </a:ext>
                  </a:extLst>
                </a:gridCol>
                <a:gridCol w="1198613">
                  <a:extLst>
                    <a:ext uri="{9D8B030D-6E8A-4147-A177-3AD203B41FA5}">
                      <a16:colId xmlns:a16="http://schemas.microsoft.com/office/drawing/2014/main" val="4081470672"/>
                    </a:ext>
                  </a:extLst>
                </a:gridCol>
                <a:gridCol w="926329">
                  <a:extLst>
                    <a:ext uri="{9D8B030D-6E8A-4147-A177-3AD203B41FA5}">
                      <a16:colId xmlns:a16="http://schemas.microsoft.com/office/drawing/2014/main" val="2614565643"/>
                    </a:ext>
                  </a:extLst>
                </a:gridCol>
              </a:tblGrid>
              <a:tr h="441149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COUNTY</a:t>
                      </a:r>
                      <a:endParaRPr lang="en-US" sz="2000" b="1" dirty="0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February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March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April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5330252"/>
                  </a:ext>
                </a:extLst>
              </a:tr>
              <a:tr h="441149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Int. Rate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Loan Amount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# of Loans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Int. Rate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Loan Amount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# of Loans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Int. Rate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Loan Amount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# of Loans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633697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Harris, TX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6.95%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$282,867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7.19%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$397,542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7.26%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$266,944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60926479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Dallas, TX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6.94%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$309,970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7.12%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$292,263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7.03%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$246,536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79748333"/>
                  </a:ext>
                </a:extLst>
              </a:tr>
              <a:tr h="39896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effectLst/>
                          <a:latin typeface="Avenir Next LT Pro" panose="020B0504020202020204" pitchFamily="34" charset="0"/>
                        </a:rPr>
                        <a:t>Bexar, TX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7.01%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$187,226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7.05%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$168,778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7.01%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$226,479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510101"/>
                  </a:ext>
                </a:extLst>
              </a:tr>
              <a:tr h="42285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effectLst/>
                          <a:latin typeface="Avenir Next LT Pro" panose="020B0504020202020204" pitchFamily="34" charset="0"/>
                        </a:rPr>
                        <a:t>Tarrant, TX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7.03%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$255,475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7.17%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$229,487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6.84%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$290,536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2565349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effectLst/>
                          <a:latin typeface="Avenir Next LT Pro" panose="020B0504020202020204" pitchFamily="34" charset="0"/>
                        </a:rPr>
                        <a:t>Montgomery, TX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6.97%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$200,006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6.89%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$272,828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7.02%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$323,595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372943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effectLst/>
                          <a:latin typeface="Avenir Next LT Pro" panose="020B0504020202020204" pitchFamily="34" charset="0"/>
                        </a:rPr>
                        <a:t>Travis, TX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7.15%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$437,184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7.48%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$503,445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6.78%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$398,458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138092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effectLst/>
                          <a:latin typeface="Avenir Next LT Pro" panose="020B0504020202020204" pitchFamily="34" charset="0"/>
                        </a:rPr>
                        <a:t>Bell, TX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7.01%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$212,550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6.84%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$195,030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7.08%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$181,250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677566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effectLst/>
                          <a:latin typeface="Avenir Next LT Pro" panose="020B0504020202020204" pitchFamily="34" charset="0"/>
                        </a:rPr>
                        <a:t>Collin, TX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6.68%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$301,356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6.82%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$259,490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7.33%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$312,793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72306413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Jefferson, TX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7.36%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$154,775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7.26%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$224,095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7.06%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$243,734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573862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Fort Bend, TX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7.34%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$211,176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7.01%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$235,889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7.04%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$285,827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7004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94276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3D3EE-275E-319A-8CDD-90152A446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arallelogram 31">
            <a:extLst>
              <a:ext uri="{FF2B5EF4-FFF2-40B4-BE49-F238E27FC236}">
                <a16:creationId xmlns:a16="http://schemas.microsoft.com/office/drawing/2014/main" id="{639C9938-0BAC-CBFF-BBE2-C33E0C9E6366}"/>
              </a:ext>
            </a:extLst>
          </p:cNvPr>
          <p:cNvSpPr/>
          <p:nvPr/>
        </p:nvSpPr>
        <p:spPr>
          <a:xfrm>
            <a:off x="2059619" y="1500305"/>
            <a:ext cx="8076234" cy="426057"/>
          </a:xfrm>
          <a:prstGeom prst="parallelogram">
            <a:avLst>
              <a:gd name="adj" fmla="val 35042"/>
            </a:avLst>
          </a:prstGeom>
          <a:solidFill>
            <a:srgbClr val="B0333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DB270D-E8FD-F282-AC0C-2FFB77BF4FBE}"/>
              </a:ext>
            </a:extLst>
          </p:cNvPr>
          <p:cNvSpPr/>
          <p:nvPr/>
        </p:nvSpPr>
        <p:spPr>
          <a:xfrm>
            <a:off x="-1" y="-56147"/>
            <a:ext cx="12192000" cy="3049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arallelogram 1">
            <a:extLst>
              <a:ext uri="{FF2B5EF4-FFF2-40B4-BE49-F238E27FC236}">
                <a16:creationId xmlns:a16="http://schemas.microsoft.com/office/drawing/2014/main" id="{5E838AFD-A05D-FA02-E660-B80AF801A2AD}"/>
              </a:ext>
            </a:extLst>
          </p:cNvPr>
          <p:cNvSpPr/>
          <p:nvPr/>
        </p:nvSpPr>
        <p:spPr>
          <a:xfrm rot="4890839">
            <a:off x="5094626" y="-3051245"/>
            <a:ext cx="2002743" cy="12111430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786B41-38D4-79A6-DDEB-A31CD43FED58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C2D2CB33-228C-E0D2-E4A6-70B324592143}"/>
              </a:ext>
            </a:extLst>
          </p:cNvPr>
          <p:cNvSpPr txBox="1">
            <a:spLocks/>
          </p:cNvSpPr>
          <p:nvPr/>
        </p:nvSpPr>
        <p:spPr>
          <a:xfrm>
            <a:off x="7502473" y="271525"/>
            <a:ext cx="263338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n w="12700">
                  <a:noFill/>
                </a:ln>
                <a:solidFill>
                  <a:schemeClr val="bg1"/>
                </a:solidFill>
                <a:latin typeface="Avenir Next LT Pro Demi" panose="020B0704020202020204" pitchFamily="34" charset="0"/>
              </a:rPr>
              <a:t>Average: 11.3%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9E9FA979-D6DB-96B3-9088-C248BACE963C}"/>
              </a:ext>
            </a:extLst>
          </p:cNvPr>
          <p:cNvSpPr txBox="1">
            <a:spLocks/>
          </p:cNvSpPr>
          <p:nvPr/>
        </p:nvSpPr>
        <p:spPr>
          <a:xfrm>
            <a:off x="239269" y="128663"/>
            <a:ext cx="11713456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ACTIVE </a:t>
            </a:r>
            <a:r>
              <a:rPr lang="en-US" sz="3900" b="1" dirty="0">
                <a:ln w="12700">
                  <a:noFill/>
                </a:ln>
                <a:latin typeface="Avenir Next LT Pro" panose="020B0504020202020204" pitchFamily="34" charset="0"/>
              </a:rPr>
              <a:t>OH</a:t>
            </a:r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 </a:t>
            </a:r>
            <a:r>
              <a:rPr lang="en-US" sz="3900" b="1" dirty="0">
                <a:ln w="12700">
                  <a:noFill/>
                </a:ln>
                <a:solidFill>
                  <a:srgbClr val="4C88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DSCR</a:t>
            </a:r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 COUNTY RATE VOLATILITY</a:t>
            </a:r>
          </a:p>
        </p:txBody>
      </p:sp>
      <p:graphicFrame>
        <p:nvGraphicFramePr>
          <p:cNvPr id="17" name="Table 6">
            <a:extLst>
              <a:ext uri="{FF2B5EF4-FFF2-40B4-BE49-F238E27FC236}">
                <a16:creationId xmlns:a16="http://schemas.microsoft.com/office/drawing/2014/main" id="{7B6D5645-1768-44F4-A64A-30581342C8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6792383"/>
              </p:ext>
            </p:extLst>
          </p:nvPr>
        </p:nvGraphicFramePr>
        <p:xfrm>
          <a:off x="591667" y="1154716"/>
          <a:ext cx="11008659" cy="543175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78156">
                  <a:extLst>
                    <a:ext uri="{9D8B030D-6E8A-4147-A177-3AD203B41FA5}">
                      <a16:colId xmlns:a16="http://schemas.microsoft.com/office/drawing/2014/main" val="384965754"/>
                    </a:ext>
                  </a:extLst>
                </a:gridCol>
                <a:gridCol w="630735">
                  <a:extLst>
                    <a:ext uri="{9D8B030D-6E8A-4147-A177-3AD203B41FA5}">
                      <a16:colId xmlns:a16="http://schemas.microsoft.com/office/drawing/2014/main" val="3152988652"/>
                    </a:ext>
                  </a:extLst>
                </a:gridCol>
                <a:gridCol w="1207491">
                  <a:extLst>
                    <a:ext uri="{9D8B030D-6E8A-4147-A177-3AD203B41FA5}">
                      <a16:colId xmlns:a16="http://schemas.microsoft.com/office/drawing/2014/main" val="2679299918"/>
                    </a:ext>
                  </a:extLst>
                </a:gridCol>
                <a:gridCol w="917451">
                  <a:extLst>
                    <a:ext uri="{9D8B030D-6E8A-4147-A177-3AD203B41FA5}">
                      <a16:colId xmlns:a16="http://schemas.microsoft.com/office/drawing/2014/main" val="3987828759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3188096304"/>
                    </a:ext>
                  </a:extLst>
                </a:gridCol>
                <a:gridCol w="1196911">
                  <a:extLst>
                    <a:ext uri="{9D8B030D-6E8A-4147-A177-3AD203B41FA5}">
                      <a16:colId xmlns:a16="http://schemas.microsoft.com/office/drawing/2014/main" val="3977479443"/>
                    </a:ext>
                  </a:extLst>
                </a:gridCol>
                <a:gridCol w="928031">
                  <a:extLst>
                    <a:ext uri="{9D8B030D-6E8A-4147-A177-3AD203B41FA5}">
                      <a16:colId xmlns:a16="http://schemas.microsoft.com/office/drawing/2014/main" val="1435276580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2027503873"/>
                    </a:ext>
                  </a:extLst>
                </a:gridCol>
                <a:gridCol w="1205185">
                  <a:extLst>
                    <a:ext uri="{9D8B030D-6E8A-4147-A177-3AD203B41FA5}">
                      <a16:colId xmlns:a16="http://schemas.microsoft.com/office/drawing/2014/main" val="4081470672"/>
                    </a:ext>
                  </a:extLst>
                </a:gridCol>
                <a:gridCol w="919757">
                  <a:extLst>
                    <a:ext uri="{9D8B030D-6E8A-4147-A177-3AD203B41FA5}">
                      <a16:colId xmlns:a16="http://schemas.microsoft.com/office/drawing/2014/main" val="2614565643"/>
                    </a:ext>
                  </a:extLst>
                </a:gridCol>
              </a:tblGrid>
              <a:tr h="441149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COUNTY</a:t>
                      </a:r>
                      <a:endParaRPr lang="en-US" sz="2000" b="1" dirty="0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May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June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July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5330252"/>
                  </a:ext>
                </a:extLst>
              </a:tr>
              <a:tr h="441149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Int. Rate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Loan Amount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# of Loans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Int. Rate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Loan Amount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# of Loans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Int. Rate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Loan Amount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# of Loans</a:t>
                      </a:r>
                    </a:p>
                  </a:txBody>
                  <a:tcPr anchor="ctr">
                    <a:solidFill>
                      <a:srgbClr val="4C88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633697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Cuyahoga, OH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7.24%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$138,224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7.38%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$125,962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7.33%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$145,188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107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60926479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effectLst/>
                          <a:latin typeface="Avenir Next LT Pro" panose="020B0504020202020204" pitchFamily="34" charset="0"/>
                        </a:rPr>
                        <a:t>Franklin, OH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6.89%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$302,893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6.97%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$259,866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7.14%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$252,951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79748333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Montgomery, OH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6.99%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$153,043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7.21%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$160,110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7.07%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$190,806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510101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effectLst/>
                          <a:latin typeface="Avenir Next LT Pro" panose="020B0504020202020204" pitchFamily="34" charset="0"/>
                        </a:rPr>
                        <a:t>Lucas, OH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7.64%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$77,518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7.67%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$100,934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7.61%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$81,733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2565349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Hamilton, OH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6.97%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$245,427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7.06%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$211,617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6.95%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$277,617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372943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Summit, OH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7.08%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$245,117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7.29%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$211,793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6.90%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$124,778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138092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Butler, OH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7.18%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$195,470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7.00%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$135,615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6.99%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$253,359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677566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Lorain, OH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6.86%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$104,876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7.53%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$119,864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7.25%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$141,999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72306413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Stark, OH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7.33%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$164,620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7.43%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$123,839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7.43%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7.05%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$259,217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573862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Clark, OH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7.10%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$109,125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7.09%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$221,667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6.85%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effectLst/>
                          <a:latin typeface="Avenir Next LT Pro" panose="020B0504020202020204" pitchFamily="34" charset="0"/>
                        </a:rPr>
                        <a:t>$192,000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7004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6425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0D3B3-8E71-1DFD-55D7-3420DD0A3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arallelogram 31">
            <a:extLst>
              <a:ext uri="{FF2B5EF4-FFF2-40B4-BE49-F238E27FC236}">
                <a16:creationId xmlns:a16="http://schemas.microsoft.com/office/drawing/2014/main" id="{9930D61D-5CA7-AC55-49A3-8041E63F1561}"/>
              </a:ext>
            </a:extLst>
          </p:cNvPr>
          <p:cNvSpPr/>
          <p:nvPr/>
        </p:nvSpPr>
        <p:spPr>
          <a:xfrm>
            <a:off x="2059619" y="1500305"/>
            <a:ext cx="8076234" cy="426057"/>
          </a:xfrm>
          <a:prstGeom prst="parallelogram">
            <a:avLst>
              <a:gd name="adj" fmla="val 35042"/>
            </a:avLst>
          </a:prstGeom>
          <a:solidFill>
            <a:srgbClr val="B0333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5F7AC0-4B75-F15B-E9C6-F8ECD0B8A262}"/>
              </a:ext>
            </a:extLst>
          </p:cNvPr>
          <p:cNvSpPr/>
          <p:nvPr/>
        </p:nvSpPr>
        <p:spPr>
          <a:xfrm>
            <a:off x="-1" y="-56147"/>
            <a:ext cx="12192000" cy="3049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arallelogram 1">
            <a:extLst>
              <a:ext uri="{FF2B5EF4-FFF2-40B4-BE49-F238E27FC236}">
                <a16:creationId xmlns:a16="http://schemas.microsoft.com/office/drawing/2014/main" id="{DC1FA847-D6B9-F868-9854-D854985B1DC3}"/>
              </a:ext>
            </a:extLst>
          </p:cNvPr>
          <p:cNvSpPr/>
          <p:nvPr/>
        </p:nvSpPr>
        <p:spPr>
          <a:xfrm rot="4890839">
            <a:off x="5094626" y="-3051245"/>
            <a:ext cx="2002743" cy="12111430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4C88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341983-B08D-8292-D3FF-30A5EE6458DF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1310FA01-63A1-C039-0BDF-5886732D7229}"/>
              </a:ext>
            </a:extLst>
          </p:cNvPr>
          <p:cNvSpPr txBox="1">
            <a:spLocks/>
          </p:cNvSpPr>
          <p:nvPr/>
        </p:nvSpPr>
        <p:spPr>
          <a:xfrm>
            <a:off x="7502473" y="271525"/>
            <a:ext cx="263338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n w="12700">
                  <a:noFill/>
                </a:ln>
                <a:solidFill>
                  <a:schemeClr val="bg1"/>
                </a:solidFill>
                <a:latin typeface="Avenir Next LT Pro Demi" panose="020B0704020202020204" pitchFamily="34" charset="0"/>
              </a:rPr>
              <a:t>Average: 11.3%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BC89B2FE-6423-CAD4-8140-73BE50C36188}"/>
              </a:ext>
            </a:extLst>
          </p:cNvPr>
          <p:cNvSpPr txBox="1">
            <a:spLocks/>
          </p:cNvSpPr>
          <p:nvPr/>
        </p:nvSpPr>
        <p:spPr>
          <a:xfrm>
            <a:off x="239269" y="128663"/>
            <a:ext cx="11713456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900" b="1" dirty="0">
                <a:ln w="12700">
                  <a:noFill/>
                </a:ln>
                <a:solidFill>
                  <a:srgbClr val="4C88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DSCR</a:t>
            </a:r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 LOANS PER 100,000 RESIDENTS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36FA78-33EE-EBFD-4DBF-3307E3CB6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338" y="1461724"/>
            <a:ext cx="8967317" cy="5047732"/>
          </a:xfrm>
          <a:prstGeom prst="rect">
            <a:avLst/>
          </a:prstGeom>
          <a:ln w="38100">
            <a:solidFill>
              <a:srgbClr val="DEB63D"/>
            </a:solidFill>
          </a:ln>
        </p:spPr>
      </p:pic>
    </p:spTree>
    <p:extLst>
      <p:ext uri="{BB962C8B-B14F-4D97-AF65-F5344CB8AC3E}">
        <p14:creationId xmlns:p14="http://schemas.microsoft.com/office/powerpoint/2010/main" val="41449581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366E2-E62F-BCB6-7784-D673FBD2F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arallelogram 31">
            <a:extLst>
              <a:ext uri="{FF2B5EF4-FFF2-40B4-BE49-F238E27FC236}">
                <a16:creationId xmlns:a16="http://schemas.microsoft.com/office/drawing/2014/main" id="{CD01D893-BAE7-DA7A-9AB7-F954A805C8AB}"/>
              </a:ext>
            </a:extLst>
          </p:cNvPr>
          <p:cNvSpPr/>
          <p:nvPr/>
        </p:nvSpPr>
        <p:spPr>
          <a:xfrm>
            <a:off x="2059619" y="1500305"/>
            <a:ext cx="8076234" cy="426057"/>
          </a:xfrm>
          <a:prstGeom prst="parallelogram">
            <a:avLst>
              <a:gd name="adj" fmla="val 35042"/>
            </a:avLst>
          </a:prstGeom>
          <a:solidFill>
            <a:srgbClr val="B0333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3FE5F9F-EDB8-E647-06D9-4E6A2D904FF6}"/>
              </a:ext>
            </a:extLst>
          </p:cNvPr>
          <p:cNvSpPr/>
          <p:nvPr/>
        </p:nvSpPr>
        <p:spPr>
          <a:xfrm>
            <a:off x="-1" y="-56147"/>
            <a:ext cx="12192000" cy="3049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arallelogram 1">
            <a:extLst>
              <a:ext uri="{FF2B5EF4-FFF2-40B4-BE49-F238E27FC236}">
                <a16:creationId xmlns:a16="http://schemas.microsoft.com/office/drawing/2014/main" id="{3F800504-BE5A-2A5E-58F6-E47D38809506}"/>
              </a:ext>
            </a:extLst>
          </p:cNvPr>
          <p:cNvSpPr/>
          <p:nvPr/>
        </p:nvSpPr>
        <p:spPr>
          <a:xfrm rot="4890839">
            <a:off x="5094626" y="-3051245"/>
            <a:ext cx="2002743" cy="12111430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4C88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00B5C2-42F9-258B-F841-28F1EBFAD626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5343E6DD-758F-8DB2-1C1C-D60296909FAA}"/>
              </a:ext>
            </a:extLst>
          </p:cNvPr>
          <p:cNvSpPr txBox="1">
            <a:spLocks/>
          </p:cNvSpPr>
          <p:nvPr/>
        </p:nvSpPr>
        <p:spPr>
          <a:xfrm>
            <a:off x="7502473" y="271525"/>
            <a:ext cx="263338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n w="12700">
                  <a:noFill/>
                </a:ln>
                <a:solidFill>
                  <a:schemeClr val="bg1"/>
                </a:solidFill>
                <a:latin typeface="Avenir Next LT Pro Demi" panose="020B0704020202020204" pitchFamily="34" charset="0"/>
              </a:rPr>
              <a:t>Average: 11.3%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BC17DDED-C721-746D-8532-4992C463A67F}"/>
              </a:ext>
            </a:extLst>
          </p:cNvPr>
          <p:cNvSpPr txBox="1">
            <a:spLocks/>
          </p:cNvSpPr>
          <p:nvPr/>
        </p:nvSpPr>
        <p:spPr>
          <a:xfrm>
            <a:off x="239269" y="128663"/>
            <a:ext cx="11713456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900" b="1" dirty="0">
                <a:ln w="12700">
                  <a:noFill/>
                </a:ln>
                <a:solidFill>
                  <a:srgbClr val="4C88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DSCR</a:t>
            </a:r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 ACTIVITY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C2615F-3550-908C-2BE8-D82C75737B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41117" y="1588773"/>
            <a:ext cx="7309760" cy="4476314"/>
          </a:xfrm>
          <a:prstGeom prst="rect">
            <a:avLst/>
          </a:prstGeom>
          <a:ln w="28575">
            <a:solidFill>
              <a:srgbClr val="4C88A4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9898717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8F873-B2DF-BA12-924F-D60720CE1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990839D-6560-9EF1-FF5A-48A3369912EE}"/>
              </a:ext>
            </a:extLst>
          </p:cNvPr>
          <p:cNvSpPr/>
          <p:nvPr/>
        </p:nvSpPr>
        <p:spPr>
          <a:xfrm>
            <a:off x="-1" y="-56146"/>
            <a:ext cx="12192000" cy="236668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03335"/>
              </a:solidFill>
            </a:endParaRPr>
          </a:p>
        </p:txBody>
      </p:sp>
      <p:sp>
        <p:nvSpPr>
          <p:cNvPr id="2" name="Parallelogram 1">
            <a:extLst>
              <a:ext uri="{FF2B5EF4-FFF2-40B4-BE49-F238E27FC236}">
                <a16:creationId xmlns:a16="http://schemas.microsoft.com/office/drawing/2014/main" id="{B17497CA-9492-9EE0-EA22-90D2D9F52A72}"/>
              </a:ext>
            </a:extLst>
          </p:cNvPr>
          <p:cNvSpPr/>
          <p:nvPr/>
        </p:nvSpPr>
        <p:spPr>
          <a:xfrm rot="20628402">
            <a:off x="5342086" y="-1485973"/>
            <a:ext cx="2246814" cy="307805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C3A1E5-7448-5EFC-E9FA-A7AFD2A9CA8F}"/>
              </a:ext>
            </a:extLst>
          </p:cNvPr>
          <p:cNvSpPr/>
          <p:nvPr/>
        </p:nvSpPr>
        <p:spPr>
          <a:xfrm>
            <a:off x="-1" y="6347012"/>
            <a:ext cx="12192001" cy="5455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49E58C-90D4-CEBC-5169-D46F6473C76E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1DFE065-F0D0-437B-9AE4-18DD99239D8E}"/>
              </a:ext>
            </a:extLst>
          </p:cNvPr>
          <p:cNvSpPr/>
          <p:nvPr/>
        </p:nvSpPr>
        <p:spPr>
          <a:xfrm>
            <a:off x="-1" y="6347012"/>
            <a:ext cx="12192001" cy="5455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55FA7E2-DE88-1B22-B792-B8B6A324AC26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0D41087-064D-E2FB-D4FC-5695FF13F82C}"/>
              </a:ext>
            </a:extLst>
          </p:cNvPr>
          <p:cNvSpPr/>
          <p:nvPr/>
        </p:nvSpPr>
        <p:spPr>
          <a:xfrm>
            <a:off x="2064170" y="3823446"/>
            <a:ext cx="3279565" cy="85377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ysClr val="windowText" lastClr="000000"/>
                </a:solidFill>
                <a:latin typeface="Avenir Next LT Pro" panose="020B0504020202020204" pitchFamily="34" charset="0"/>
              </a:rPr>
              <a:t>Nema Daghbandan, Esq.</a:t>
            </a:r>
            <a:br>
              <a:rPr lang="en-US" sz="1400" b="1" dirty="0">
                <a:solidFill>
                  <a:sysClr val="windowText" lastClr="000000"/>
                </a:solidFill>
                <a:latin typeface="Avenir Next LT Pro" panose="020B0504020202020204" pitchFamily="34" charset="0"/>
              </a:rPr>
            </a:br>
            <a:r>
              <a:rPr lang="en-US" sz="1400" dirty="0">
                <a:solidFill>
                  <a:sysClr val="windowText" lastClr="000000"/>
                </a:solidFill>
                <a:latin typeface="Avenir Next LT Pro" panose="020B0504020202020204" pitchFamily="34" charset="0"/>
              </a:rPr>
              <a:t>CEO, Lightning Docs</a:t>
            </a:r>
            <a:br>
              <a:rPr lang="en-US" sz="1400" dirty="0">
                <a:solidFill>
                  <a:sysClr val="windowText" lastClr="000000"/>
                </a:solidFill>
                <a:latin typeface="Avenir Next LT Pro" panose="020B0504020202020204" pitchFamily="34" charset="0"/>
              </a:rPr>
            </a:br>
            <a:r>
              <a:rPr lang="en-US" sz="1400" dirty="0">
                <a:solidFill>
                  <a:sysClr val="windowText" lastClr="000000"/>
                </a:solidFill>
                <a:latin typeface="Avenir Next LT Pro" panose="020B0504020202020204" pitchFamily="34" charset="0"/>
              </a:rPr>
              <a:t>Nema@lightningdocs.ai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C5E93B3-F740-A653-6C20-40E56743C516}"/>
              </a:ext>
            </a:extLst>
          </p:cNvPr>
          <p:cNvSpPr/>
          <p:nvPr/>
        </p:nvSpPr>
        <p:spPr>
          <a:xfrm>
            <a:off x="6840282" y="3823446"/>
            <a:ext cx="3561527" cy="8503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ysClr val="windowText" lastClr="000000"/>
                </a:solidFill>
                <a:latin typeface="Avenir Next LT Pro" panose="020B0504020202020204" pitchFamily="34" charset="0"/>
              </a:rPr>
              <a:t>Kevin Werner</a:t>
            </a:r>
            <a:br>
              <a:rPr lang="en-US" sz="1400" b="1" dirty="0">
                <a:solidFill>
                  <a:sysClr val="windowText" lastClr="000000"/>
                </a:solidFill>
                <a:latin typeface="Avenir Next LT Pro" panose="020B0504020202020204" pitchFamily="34" charset="0"/>
              </a:rPr>
            </a:br>
            <a:r>
              <a:rPr lang="en-US" sz="1400" dirty="0">
                <a:solidFill>
                  <a:sysClr val="windowText" lastClr="000000"/>
                </a:solidFill>
                <a:latin typeface="Avenir Next LT Pro" panose="020B0504020202020204" pitchFamily="34" charset="0"/>
              </a:rPr>
              <a:t>CEO and Co-Founder, Renovo Financial</a:t>
            </a:r>
            <a:br>
              <a:rPr lang="en-US" sz="1400" dirty="0">
                <a:solidFill>
                  <a:sysClr val="windowText" lastClr="000000"/>
                </a:solidFill>
                <a:latin typeface="Avenir Next LT Pro" panose="020B0504020202020204" pitchFamily="34" charset="0"/>
              </a:rPr>
            </a:br>
            <a:r>
              <a:rPr lang="en-US" sz="1400" dirty="0">
                <a:solidFill>
                  <a:sysClr val="windowText" lastClr="000000"/>
                </a:solidFill>
                <a:latin typeface="Avenir Next LT Pro" panose="020B0504020202020204" pitchFamily="34" charset="0"/>
              </a:rPr>
              <a:t>kevin@renovofinancial.com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7574668-F1A7-A43D-184D-D24196AEA4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47"/>
          <a:stretch>
            <a:fillRect/>
          </a:stretch>
        </p:blipFill>
        <p:spPr>
          <a:xfrm>
            <a:off x="2243381" y="938936"/>
            <a:ext cx="2752233" cy="27432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18EF97E-92DD-3661-793C-BB10B802B2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5" b="3055"/>
          <a:stretch/>
        </p:blipFill>
        <p:spPr>
          <a:xfrm>
            <a:off x="7238996" y="938936"/>
            <a:ext cx="2764100" cy="27432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5530191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4D6BFB-13FC-55EC-38C6-FE5EAF2186A8}"/>
              </a:ext>
            </a:extLst>
          </p:cNvPr>
          <p:cNvSpPr/>
          <p:nvPr/>
        </p:nvSpPr>
        <p:spPr>
          <a:xfrm>
            <a:off x="-1" y="-56146"/>
            <a:ext cx="12192000" cy="236668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rallelogram 1">
            <a:extLst>
              <a:ext uri="{FF2B5EF4-FFF2-40B4-BE49-F238E27FC236}">
                <a16:creationId xmlns:a16="http://schemas.microsoft.com/office/drawing/2014/main" id="{2B3E1FC4-9A16-945F-9F17-A74AEAA6C038}"/>
              </a:ext>
            </a:extLst>
          </p:cNvPr>
          <p:cNvSpPr/>
          <p:nvPr/>
        </p:nvSpPr>
        <p:spPr>
          <a:xfrm rot="20628402">
            <a:off x="5342086" y="-1485973"/>
            <a:ext cx="2246814" cy="307805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33A781-507E-CFE8-358D-F7E3CB72A2AC}"/>
              </a:ext>
            </a:extLst>
          </p:cNvPr>
          <p:cNvSpPr/>
          <p:nvPr/>
        </p:nvSpPr>
        <p:spPr>
          <a:xfrm>
            <a:off x="-1" y="6347012"/>
            <a:ext cx="12192001" cy="5455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87BDB1A3-0830-657F-4275-2189A4630C88}"/>
              </a:ext>
            </a:extLst>
          </p:cNvPr>
          <p:cNvSpPr txBox="1">
            <a:spLocks/>
          </p:cNvSpPr>
          <p:nvPr/>
        </p:nvSpPr>
        <p:spPr>
          <a:xfrm>
            <a:off x="374670" y="262216"/>
            <a:ext cx="11442660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ln w="12700">
                  <a:noFill/>
                </a:ln>
                <a:solidFill>
                  <a:srgbClr val="B03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BRIDGE LOAN </a:t>
            </a:r>
            <a:r>
              <a:rPr lang="en-US" sz="4400" dirty="0">
                <a:ln w="12700">
                  <a:noFill/>
                </a:ln>
                <a:latin typeface="Avenir Next LT Pro" panose="020B0504020202020204" pitchFamily="34" charset="0"/>
              </a:rPr>
              <a:t>VOLUMES BY SAME USERS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B7EC99A7-3A6E-F877-AB34-2188C2048199}"/>
              </a:ext>
            </a:extLst>
          </p:cNvPr>
          <p:cNvSpPr txBox="1">
            <a:spLocks/>
          </p:cNvSpPr>
          <p:nvPr/>
        </p:nvSpPr>
        <p:spPr>
          <a:xfrm>
            <a:off x="374670" y="1092231"/>
            <a:ext cx="1144266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n w="12700"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January 2025 – July 2026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E19107-85F3-C99F-96A7-06410AAD7BBD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B10734C-4C47-B86A-FC78-0E3AD7B21836}"/>
              </a:ext>
            </a:extLst>
          </p:cNvPr>
          <p:cNvSpPr/>
          <p:nvPr/>
        </p:nvSpPr>
        <p:spPr>
          <a:xfrm>
            <a:off x="-1" y="6347012"/>
            <a:ext cx="12192001" cy="5455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3C31095-A84E-7817-7D20-029CE3830E87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FA75B4D-59E4-D768-5641-7F97A55ECDB8}"/>
              </a:ext>
            </a:extLst>
          </p:cNvPr>
          <p:cNvSpPr/>
          <p:nvPr/>
        </p:nvSpPr>
        <p:spPr>
          <a:xfrm>
            <a:off x="872251" y="1313491"/>
            <a:ext cx="1407004" cy="459865"/>
          </a:xfrm>
          <a:prstGeom prst="rect">
            <a:avLst/>
          </a:prstGeom>
          <a:solidFill>
            <a:srgbClr val="B0333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222 </a:t>
            </a:r>
            <a:r>
              <a:rPr lang="en-US" dirty="0">
                <a:solidFill>
                  <a:schemeClr val="bg1"/>
                </a:solidFill>
              </a:rPr>
              <a:t>users</a:t>
            </a:r>
          </a:p>
        </p:txBody>
      </p:sp>
      <p:graphicFrame>
        <p:nvGraphicFramePr>
          <p:cNvPr id="9" name="Content Placeholder 6">
            <a:extLst>
              <a:ext uri="{FF2B5EF4-FFF2-40B4-BE49-F238E27FC236}">
                <a16:creationId xmlns:a16="http://schemas.microsoft.com/office/drawing/2014/main" id="{F54647F6-2F89-3FBC-5953-D9C864663C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9531054"/>
              </p:ext>
            </p:extLst>
          </p:nvPr>
        </p:nvGraphicFramePr>
        <p:xfrm>
          <a:off x="872251" y="1772511"/>
          <a:ext cx="10447491" cy="4242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2EDB4B0-DA08-512D-13A7-AA8963D13ACE}"/>
              </a:ext>
            </a:extLst>
          </p:cNvPr>
          <p:cNvSpPr txBox="1"/>
          <p:nvPr/>
        </p:nvSpPr>
        <p:spPr>
          <a:xfrm>
            <a:off x="1563462" y="4724716"/>
            <a:ext cx="640786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venir Next LT Pro Demi" panose="020B0704020202020204" pitchFamily="34" charset="0"/>
              </a:rPr>
              <a:t>+1%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7ED945-714E-8873-2DD4-ED2199142F5A}"/>
              </a:ext>
            </a:extLst>
          </p:cNvPr>
          <p:cNvSpPr txBox="1"/>
          <p:nvPr/>
        </p:nvSpPr>
        <p:spPr>
          <a:xfrm>
            <a:off x="2387380" y="4724715"/>
            <a:ext cx="74124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venir Next LT Pro Demi" panose="020B0704020202020204" pitchFamily="34" charset="0"/>
              </a:rPr>
              <a:t>+10%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36EBD4-4D3A-4501-FB6E-49F595371AC9}"/>
              </a:ext>
            </a:extLst>
          </p:cNvPr>
          <p:cNvSpPr txBox="1"/>
          <p:nvPr/>
        </p:nvSpPr>
        <p:spPr>
          <a:xfrm>
            <a:off x="3244356" y="4724715"/>
            <a:ext cx="640785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venir Next LT Pro Demi" panose="020B0704020202020204" pitchFamily="34" charset="0"/>
              </a:rPr>
              <a:t>+9%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423E05-2851-50D5-F687-0000A5578D90}"/>
              </a:ext>
            </a:extLst>
          </p:cNvPr>
          <p:cNvSpPr txBox="1"/>
          <p:nvPr/>
        </p:nvSpPr>
        <p:spPr>
          <a:xfrm>
            <a:off x="4069231" y="4724715"/>
            <a:ext cx="640785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venir Next LT Pro Demi" panose="020B0704020202020204" pitchFamily="34" charset="0"/>
              </a:rPr>
              <a:t>+6%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D5E856A-2957-CE47-AB30-E8840D764419}"/>
              </a:ext>
            </a:extLst>
          </p:cNvPr>
          <p:cNvGrpSpPr/>
          <p:nvPr/>
        </p:nvGrpSpPr>
        <p:grpSpPr>
          <a:xfrm rot="339748">
            <a:off x="5058407" y="1927301"/>
            <a:ext cx="2801431" cy="436906"/>
            <a:chOff x="3319386" y="3011326"/>
            <a:chExt cx="4673342" cy="43690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1207F40-AB68-4F53-C922-84649D290D34}"/>
                </a:ext>
              </a:extLst>
            </p:cNvPr>
            <p:cNvSpPr txBox="1"/>
            <p:nvPr/>
          </p:nvSpPr>
          <p:spPr>
            <a:xfrm rot="20581462">
              <a:off x="3319386" y="3011326"/>
              <a:ext cx="4673342" cy="30777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37825"/>
                  </a:solidFill>
                  <a:latin typeface="Roboto" panose="02000000000000000000" pitchFamily="2" charset="0"/>
                </a:rPr>
                <a:t>9.4% YOY Growth 2025 v 2026</a:t>
              </a:r>
              <a:endParaRPr lang="en-US" sz="1400" dirty="0">
                <a:solidFill>
                  <a:srgbClr val="F37825"/>
                </a:solidFill>
                <a:latin typeface="Avenir Next LT Pro Demi" panose="020B0704020202020204" pitchFamily="34" charset="0"/>
              </a:endParaRPr>
            </a:p>
          </p:txBody>
        </p:sp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336C0105-496A-75D5-9DCF-5789DC07D432}"/>
                </a:ext>
              </a:extLst>
            </p:cNvPr>
            <p:cNvSpPr/>
            <p:nvPr/>
          </p:nvSpPr>
          <p:spPr>
            <a:xfrm rot="20527405" flipV="1">
              <a:off x="3804570" y="3276892"/>
              <a:ext cx="3813498" cy="171340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0FE34D8-6B91-EA06-A2A6-F161403AE3D9}"/>
              </a:ext>
            </a:extLst>
          </p:cNvPr>
          <p:cNvSpPr txBox="1"/>
          <p:nvPr/>
        </p:nvSpPr>
        <p:spPr>
          <a:xfrm>
            <a:off x="4842998" y="4724714"/>
            <a:ext cx="640785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venir Next LT Pro Demi" panose="020B0704020202020204" pitchFamily="34" charset="0"/>
              </a:rPr>
              <a:t>+5%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3A1040-235D-AA31-CCE8-0FD2F59D7445}"/>
              </a:ext>
            </a:extLst>
          </p:cNvPr>
          <p:cNvSpPr txBox="1"/>
          <p:nvPr/>
        </p:nvSpPr>
        <p:spPr>
          <a:xfrm>
            <a:off x="5616765" y="4724714"/>
            <a:ext cx="73927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venir Next LT Pro Demi" panose="020B0704020202020204" pitchFamily="34" charset="0"/>
              </a:rPr>
              <a:t>+26%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1D47288-653B-E7B7-EDEC-318DF36A37F0}"/>
              </a:ext>
            </a:extLst>
          </p:cNvPr>
          <p:cNvSpPr txBox="1"/>
          <p:nvPr/>
        </p:nvSpPr>
        <p:spPr>
          <a:xfrm>
            <a:off x="6458582" y="4724713"/>
            <a:ext cx="640785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venir Next LT Pro Demi" panose="020B0704020202020204" pitchFamily="34" charset="0"/>
              </a:rPr>
              <a:t>+9%</a:t>
            </a:r>
          </a:p>
        </p:txBody>
      </p:sp>
    </p:spTree>
    <p:extLst>
      <p:ext uri="{BB962C8B-B14F-4D97-AF65-F5344CB8AC3E}">
        <p14:creationId xmlns:p14="http://schemas.microsoft.com/office/powerpoint/2010/main" val="38792256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A116E-0352-A897-C15D-4BBBB87C3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A75C70-D915-83A1-478D-291C2E7D6E8B}"/>
              </a:ext>
            </a:extLst>
          </p:cNvPr>
          <p:cNvSpPr/>
          <p:nvPr/>
        </p:nvSpPr>
        <p:spPr>
          <a:xfrm>
            <a:off x="0" y="0"/>
            <a:ext cx="12192000" cy="236668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7D36CA-B92F-992C-84AB-A8E5C26984B9}"/>
              </a:ext>
            </a:extLst>
          </p:cNvPr>
          <p:cNvSpPr/>
          <p:nvPr/>
        </p:nvSpPr>
        <p:spPr>
          <a:xfrm>
            <a:off x="-1" y="6347012"/>
            <a:ext cx="12192001" cy="5455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09B9C968-D42A-A7BD-30AC-D738BDDF9800}"/>
              </a:ext>
            </a:extLst>
          </p:cNvPr>
          <p:cNvSpPr txBox="1">
            <a:spLocks/>
          </p:cNvSpPr>
          <p:nvPr/>
        </p:nvSpPr>
        <p:spPr>
          <a:xfrm>
            <a:off x="374670" y="262216"/>
            <a:ext cx="11442660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ln w="12700">
                  <a:noFill/>
                </a:ln>
                <a:latin typeface="Avenir Next LT Pro" panose="020B0504020202020204" pitchFamily="34" charset="0"/>
              </a:rPr>
              <a:t>VOLUME OF </a:t>
            </a:r>
            <a:r>
              <a:rPr lang="en-US" sz="4400" b="1" dirty="0">
                <a:ln w="12700">
                  <a:noFill/>
                </a:ln>
                <a:solidFill>
                  <a:srgbClr val="B03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TOP 100 </a:t>
            </a:r>
            <a:r>
              <a:rPr lang="en-US" sz="4400" dirty="0">
                <a:ln w="12700">
                  <a:noFill/>
                </a:ln>
                <a:latin typeface="Avenir Next LT Pro" panose="020B0504020202020204" pitchFamily="34" charset="0"/>
              </a:rPr>
              <a:t>PRIVATE LENDERS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829A1A1A-96C0-D4FF-8AE9-880F4E1833A9}"/>
              </a:ext>
            </a:extLst>
          </p:cNvPr>
          <p:cNvSpPr txBox="1">
            <a:spLocks/>
          </p:cNvSpPr>
          <p:nvPr/>
        </p:nvSpPr>
        <p:spPr>
          <a:xfrm>
            <a:off x="374670" y="1092231"/>
            <a:ext cx="1144266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n w="12700"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H1 2025 vs H1 2026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945B25-B11C-0C14-E0B0-9615AF222687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D616B72-839A-9D2F-96C6-A1DAC3C1D3D6}"/>
              </a:ext>
            </a:extLst>
          </p:cNvPr>
          <p:cNvSpPr/>
          <p:nvPr/>
        </p:nvSpPr>
        <p:spPr>
          <a:xfrm>
            <a:off x="-1" y="6347012"/>
            <a:ext cx="12192001" cy="5455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108310C-83DF-8D53-E6AC-8964F8399930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5140C409-4CA1-2845-136A-FACE58E982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4306847"/>
              </p:ext>
            </p:extLst>
          </p:nvPr>
        </p:nvGraphicFramePr>
        <p:xfrm>
          <a:off x="1708220" y="2235228"/>
          <a:ext cx="4265764" cy="4360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EDBE1AAF-72A7-36C3-4CC8-0D91F7134F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4022980"/>
              </p:ext>
            </p:extLst>
          </p:nvPr>
        </p:nvGraphicFramePr>
        <p:xfrm>
          <a:off x="6218018" y="2235227"/>
          <a:ext cx="4413138" cy="4360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36BFD0E-8087-7061-62DD-E538F289438F}"/>
              </a:ext>
            </a:extLst>
          </p:cNvPr>
          <p:cNvSpPr/>
          <p:nvPr/>
        </p:nvSpPr>
        <p:spPr>
          <a:xfrm>
            <a:off x="4517315" y="1651735"/>
            <a:ext cx="3157362" cy="464382"/>
          </a:xfrm>
          <a:prstGeom prst="roundRect">
            <a:avLst/>
          </a:prstGeom>
          <a:solidFill>
            <a:srgbClr val="B03335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zo Sans" panose="020B0603030503020204"/>
              </a:rPr>
              <a:t>+2.4% Overall Growth</a:t>
            </a:r>
          </a:p>
          <a:p>
            <a:pPr algn="ctr"/>
            <a:r>
              <a:rPr lang="en-US" sz="1000" i="1" dirty="0">
                <a:latin typeface="Azo Sans" panose="020B0603030503020204"/>
              </a:rPr>
              <a:t>Top 100 Private Lenders, H1 2025 vs. H1 2026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C319D9-A3B8-1635-4B1F-E97E832A44BD}"/>
              </a:ext>
            </a:extLst>
          </p:cNvPr>
          <p:cNvSpPr txBox="1"/>
          <p:nvPr/>
        </p:nvSpPr>
        <p:spPr>
          <a:xfrm>
            <a:off x="204548" y="6611779"/>
            <a:ext cx="95880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/>
              <a:t>Source: </a:t>
            </a:r>
            <a:r>
              <a:rPr lang="en-US" sz="1000" i="1" dirty="0" err="1"/>
              <a:t>Elementix</a:t>
            </a:r>
            <a:r>
              <a:rPr lang="en-US" sz="1000" i="1" dirty="0"/>
              <a:t> real estate data (</a:t>
            </a:r>
            <a:r>
              <a:rPr lang="en-US" sz="1000" i="1" dirty="0" err="1"/>
              <a:t>lenderType</a:t>
            </a:r>
            <a:r>
              <a:rPr lang="en-US" sz="1000" i="1" dirty="0"/>
              <a:t>=Private Money). Counts reflect mortgage records by recording date. Rankings sorted by FY 2025 count. Accessed 6 May 2026</a:t>
            </a:r>
            <a:r>
              <a:rPr lang="en-US" sz="1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47156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4D6BFB-13FC-55EC-38C6-FE5EAF2186A8}"/>
              </a:ext>
            </a:extLst>
          </p:cNvPr>
          <p:cNvSpPr/>
          <p:nvPr/>
        </p:nvSpPr>
        <p:spPr>
          <a:xfrm>
            <a:off x="-1" y="-56146"/>
            <a:ext cx="12192000" cy="236668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33A781-507E-CFE8-358D-F7E3CB72A2AC}"/>
              </a:ext>
            </a:extLst>
          </p:cNvPr>
          <p:cNvSpPr/>
          <p:nvPr/>
        </p:nvSpPr>
        <p:spPr>
          <a:xfrm>
            <a:off x="-1" y="6347012"/>
            <a:ext cx="12192001" cy="5455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87BDB1A3-0830-657F-4275-2189A4630C88}"/>
              </a:ext>
            </a:extLst>
          </p:cNvPr>
          <p:cNvSpPr txBox="1">
            <a:spLocks/>
          </p:cNvSpPr>
          <p:nvPr/>
        </p:nvSpPr>
        <p:spPr>
          <a:xfrm>
            <a:off x="292107" y="260703"/>
            <a:ext cx="11607780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ln w="12700">
                  <a:noFill/>
                </a:ln>
                <a:solidFill>
                  <a:srgbClr val="B03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BRIDGE LOAN </a:t>
            </a:r>
            <a:r>
              <a:rPr lang="en-US" sz="4400" dirty="0">
                <a:ln w="12700">
                  <a:noFill/>
                </a:ln>
                <a:latin typeface="Avenir Next LT Pro" panose="020B0504020202020204" pitchFamily="34" charset="0"/>
              </a:rPr>
              <a:t>RATES &amp; AVG. LOAN AMOUNTS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E19107-85F3-C99F-96A7-06410AAD7BBD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arallelogram 1">
            <a:extLst>
              <a:ext uri="{FF2B5EF4-FFF2-40B4-BE49-F238E27FC236}">
                <a16:creationId xmlns:a16="http://schemas.microsoft.com/office/drawing/2014/main" id="{ECB73D40-B5D8-5ECC-8690-03DBFBF83495}"/>
              </a:ext>
            </a:extLst>
          </p:cNvPr>
          <p:cNvSpPr/>
          <p:nvPr/>
        </p:nvSpPr>
        <p:spPr>
          <a:xfrm rot="4890839">
            <a:off x="5094726" y="-3819304"/>
            <a:ext cx="2002743" cy="12111430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2A6A8A0B-1507-7386-3CB6-902331089722}"/>
              </a:ext>
            </a:extLst>
          </p:cNvPr>
          <p:cNvSpPr txBox="1">
            <a:spLocks/>
          </p:cNvSpPr>
          <p:nvPr/>
        </p:nvSpPr>
        <p:spPr>
          <a:xfrm>
            <a:off x="374670" y="1092231"/>
            <a:ext cx="1144266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n w="12700"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July 2025 – July 2026</a:t>
            </a:r>
          </a:p>
        </p:txBody>
      </p:sp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F7005DE5-CADC-BFD0-BCD9-41DF2CBCAA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0523340"/>
              </p:ext>
            </p:extLst>
          </p:nvPr>
        </p:nvGraphicFramePr>
        <p:xfrm>
          <a:off x="971452" y="1718192"/>
          <a:ext cx="10249095" cy="4700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804767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5A9145-F253-5E09-9C36-746DE0D82DEF}"/>
              </a:ext>
            </a:extLst>
          </p:cNvPr>
          <p:cNvSpPr/>
          <p:nvPr/>
        </p:nvSpPr>
        <p:spPr>
          <a:xfrm>
            <a:off x="41185" y="-42412"/>
            <a:ext cx="12192000" cy="375184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B7EC99A7-3A6E-F877-AB34-2188C2048199}"/>
              </a:ext>
            </a:extLst>
          </p:cNvPr>
          <p:cNvSpPr txBox="1">
            <a:spLocks/>
          </p:cNvSpPr>
          <p:nvPr/>
        </p:nvSpPr>
        <p:spPr>
          <a:xfrm>
            <a:off x="374670" y="1833512"/>
            <a:ext cx="1144266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ln w="12700"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July 2026</a:t>
            </a:r>
          </a:p>
        </p:txBody>
      </p:sp>
      <p:sp>
        <p:nvSpPr>
          <p:cNvPr id="28" name="Parallelogram 1">
            <a:extLst>
              <a:ext uri="{FF2B5EF4-FFF2-40B4-BE49-F238E27FC236}">
                <a16:creationId xmlns:a16="http://schemas.microsoft.com/office/drawing/2014/main" id="{72A85474-8A89-3AED-4C85-76A3CE4FFA79}"/>
              </a:ext>
            </a:extLst>
          </p:cNvPr>
          <p:cNvSpPr/>
          <p:nvPr/>
        </p:nvSpPr>
        <p:spPr>
          <a:xfrm rot="4890839">
            <a:off x="5094626" y="-2446233"/>
            <a:ext cx="2002743" cy="12111430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E19107-85F3-C99F-96A7-06410AAD7BBD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02D34B20-BC72-14A9-1B0F-2AD21381896B}"/>
              </a:ext>
            </a:extLst>
          </p:cNvPr>
          <p:cNvSpPr txBox="1">
            <a:spLocks/>
          </p:cNvSpPr>
          <p:nvPr/>
        </p:nvSpPr>
        <p:spPr>
          <a:xfrm>
            <a:off x="374670" y="716394"/>
            <a:ext cx="5111730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 dirty="0">
                <a:ln w="12700">
                  <a:noFill/>
                </a:ln>
                <a:solidFill>
                  <a:srgbClr val="B03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BRIDGE LOAN </a:t>
            </a:r>
            <a:r>
              <a:rPr lang="en-US" sz="4400" dirty="0">
                <a:ln w="12700">
                  <a:noFill/>
                </a:ln>
                <a:latin typeface="Avenir Next LT Pro" panose="020B0504020202020204" pitchFamily="34" charset="0"/>
              </a:rPr>
              <a:t>INTEREST RATES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6A748A7E-B86A-DF6D-DBA6-5EB5BB8E41C0}"/>
              </a:ext>
            </a:extLst>
          </p:cNvPr>
          <p:cNvSpPr txBox="1">
            <a:spLocks/>
          </p:cNvSpPr>
          <p:nvPr/>
        </p:nvSpPr>
        <p:spPr>
          <a:xfrm>
            <a:off x="374670" y="2660094"/>
            <a:ext cx="11442660" cy="1063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000" dirty="0">
              <a:solidFill>
                <a:srgbClr val="B03335"/>
              </a:solidFill>
              <a:latin typeface="Avenir Next LT Pro Demi" panose="020B0704020202020204" pitchFamily="34" charset="0"/>
            </a:endParaRPr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61D88B35-C6B7-8B4C-6291-BD082B24F15D}"/>
              </a:ext>
            </a:extLst>
          </p:cNvPr>
          <p:cNvSpPr/>
          <p:nvPr/>
        </p:nvSpPr>
        <p:spPr>
          <a:xfrm>
            <a:off x="9392579" y="731764"/>
            <a:ext cx="2279399" cy="625960"/>
          </a:xfrm>
          <a:prstGeom prst="parallelogram">
            <a:avLst>
              <a:gd name="adj" fmla="val 35042"/>
            </a:avLst>
          </a:prstGeom>
          <a:solidFill>
            <a:srgbClr val="B0333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F63A30B4-C1A1-B569-83DE-00F8D7BA04FB}"/>
              </a:ext>
            </a:extLst>
          </p:cNvPr>
          <p:cNvSpPr txBox="1">
            <a:spLocks/>
          </p:cNvSpPr>
          <p:nvPr/>
        </p:nvSpPr>
        <p:spPr>
          <a:xfrm>
            <a:off x="9215588" y="782331"/>
            <a:ext cx="263338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n w="12700">
                  <a:noFill/>
                </a:ln>
                <a:solidFill>
                  <a:schemeClr val="bg1"/>
                </a:solidFill>
                <a:latin typeface="Avenir Next LT Pro Demi" panose="020B0704020202020204" pitchFamily="34" charset="0"/>
              </a:rPr>
              <a:t>July Average: </a:t>
            </a:r>
          </a:p>
          <a:p>
            <a:r>
              <a:rPr lang="en-US" sz="2000" dirty="0">
                <a:ln w="12700">
                  <a:noFill/>
                </a:ln>
                <a:solidFill>
                  <a:schemeClr val="bg1"/>
                </a:solidFill>
                <a:latin typeface="Avenir Next LT Pro Demi" panose="020B0704020202020204" pitchFamily="34" charset="0"/>
              </a:rPr>
              <a:t>9.99%</a:t>
            </a:r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id="{00255B3A-311C-12A0-9E35-FC6AD463B570}"/>
              </a:ext>
            </a:extLst>
          </p:cNvPr>
          <p:cNvSpPr/>
          <p:nvPr/>
        </p:nvSpPr>
        <p:spPr>
          <a:xfrm>
            <a:off x="374667" y="2420248"/>
            <a:ext cx="1827425" cy="426032"/>
          </a:xfrm>
          <a:prstGeom prst="parallelogram">
            <a:avLst>
              <a:gd name="adj" fmla="val 35042"/>
            </a:avLst>
          </a:prstGeom>
          <a:solidFill>
            <a:srgbClr val="4C88A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142BFF3F-B424-A9B7-1745-AA0DDC4B7AAE}"/>
              </a:ext>
            </a:extLst>
          </p:cNvPr>
          <p:cNvSpPr txBox="1">
            <a:spLocks/>
          </p:cNvSpPr>
          <p:nvPr/>
        </p:nvSpPr>
        <p:spPr>
          <a:xfrm>
            <a:off x="-35482" y="2328059"/>
            <a:ext cx="263338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n w="12700">
                  <a:noFill/>
                </a:ln>
                <a:solidFill>
                  <a:schemeClr val="bg1"/>
                </a:solidFill>
                <a:latin typeface="Avenir Next LT Pro Demi" panose="020B0704020202020204" pitchFamily="34" charset="0"/>
              </a:rPr>
              <a:t>3270 Loans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8FB3600-5368-4353-37BA-4E83F8721E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6405188"/>
              </p:ext>
            </p:extLst>
          </p:nvPr>
        </p:nvGraphicFramePr>
        <p:xfrm>
          <a:off x="2278759" y="1841854"/>
          <a:ext cx="9538571" cy="4810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933644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arallelogram 31">
            <a:extLst>
              <a:ext uri="{FF2B5EF4-FFF2-40B4-BE49-F238E27FC236}">
                <a16:creationId xmlns:a16="http://schemas.microsoft.com/office/drawing/2014/main" id="{0CAA5E13-B86B-9531-8806-1BBFB2698D2F}"/>
              </a:ext>
            </a:extLst>
          </p:cNvPr>
          <p:cNvSpPr/>
          <p:nvPr/>
        </p:nvSpPr>
        <p:spPr>
          <a:xfrm>
            <a:off x="2059619" y="1500305"/>
            <a:ext cx="8076234" cy="426057"/>
          </a:xfrm>
          <a:prstGeom prst="parallelogram">
            <a:avLst>
              <a:gd name="adj" fmla="val 35042"/>
            </a:avLst>
          </a:prstGeom>
          <a:solidFill>
            <a:srgbClr val="B0333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5A9145-F253-5E09-9C36-746DE0D82DEF}"/>
              </a:ext>
            </a:extLst>
          </p:cNvPr>
          <p:cNvSpPr/>
          <p:nvPr/>
        </p:nvSpPr>
        <p:spPr>
          <a:xfrm>
            <a:off x="-1" y="-56147"/>
            <a:ext cx="12192000" cy="3049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arallelogram 1">
            <a:extLst>
              <a:ext uri="{FF2B5EF4-FFF2-40B4-BE49-F238E27FC236}">
                <a16:creationId xmlns:a16="http://schemas.microsoft.com/office/drawing/2014/main" id="{72A85474-8A89-3AED-4C85-76A3CE4FFA79}"/>
              </a:ext>
            </a:extLst>
          </p:cNvPr>
          <p:cNvSpPr/>
          <p:nvPr/>
        </p:nvSpPr>
        <p:spPr>
          <a:xfrm rot="4890839">
            <a:off x="5094626" y="-3051245"/>
            <a:ext cx="2002743" cy="12111430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E19107-85F3-C99F-96A7-06410AAD7BBD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F63A30B4-C1A1-B569-83DE-00F8D7BA04FB}"/>
              </a:ext>
            </a:extLst>
          </p:cNvPr>
          <p:cNvSpPr txBox="1">
            <a:spLocks/>
          </p:cNvSpPr>
          <p:nvPr/>
        </p:nvSpPr>
        <p:spPr>
          <a:xfrm>
            <a:off x="7502473" y="271525"/>
            <a:ext cx="263338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n w="12700">
                  <a:noFill/>
                </a:ln>
                <a:solidFill>
                  <a:schemeClr val="bg1"/>
                </a:solidFill>
                <a:latin typeface="Avenir Next LT Pro Demi" panose="020B0704020202020204" pitchFamily="34" charset="0"/>
              </a:rPr>
              <a:t>Average: 11.3%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BC52B6B-C32E-D6E5-A624-E14789684647}"/>
              </a:ext>
            </a:extLst>
          </p:cNvPr>
          <p:cNvSpPr txBox="1">
            <a:spLocks/>
          </p:cNvSpPr>
          <p:nvPr/>
        </p:nvSpPr>
        <p:spPr>
          <a:xfrm>
            <a:off x="239269" y="357309"/>
            <a:ext cx="11713456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MOST ACTIVE </a:t>
            </a:r>
            <a:r>
              <a:rPr lang="en-US" sz="3900" b="1" dirty="0">
                <a:ln w="12700">
                  <a:noFill/>
                </a:ln>
                <a:solidFill>
                  <a:srgbClr val="B03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BRIDGE </a:t>
            </a:r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STATES BY VOLUME </a:t>
            </a:r>
          </a:p>
        </p:txBody>
      </p:sp>
      <p:graphicFrame>
        <p:nvGraphicFramePr>
          <p:cNvPr id="14" name="Table 9">
            <a:extLst>
              <a:ext uri="{FF2B5EF4-FFF2-40B4-BE49-F238E27FC236}">
                <a16:creationId xmlns:a16="http://schemas.microsoft.com/office/drawing/2014/main" id="{12E70517-65A0-0366-8B03-7C709301AB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03477"/>
              </p:ext>
            </p:extLst>
          </p:nvPr>
        </p:nvGraphicFramePr>
        <p:xfrm>
          <a:off x="2343150" y="1692622"/>
          <a:ext cx="7505700" cy="453260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{0505E3EF-67EA-436B-97B2-0124C06EBD24}</a:tableStyleId>
              </a:tblPr>
              <a:tblGrid>
                <a:gridCol w="1876425">
                  <a:extLst>
                    <a:ext uri="{9D8B030D-6E8A-4147-A177-3AD203B41FA5}">
                      <a16:colId xmlns:a16="http://schemas.microsoft.com/office/drawing/2014/main" val="2751043127"/>
                    </a:ext>
                  </a:extLst>
                </a:gridCol>
                <a:gridCol w="1876425">
                  <a:extLst>
                    <a:ext uri="{9D8B030D-6E8A-4147-A177-3AD203B41FA5}">
                      <a16:colId xmlns:a16="http://schemas.microsoft.com/office/drawing/2014/main" val="3820817078"/>
                    </a:ext>
                  </a:extLst>
                </a:gridCol>
                <a:gridCol w="2159761">
                  <a:extLst>
                    <a:ext uri="{9D8B030D-6E8A-4147-A177-3AD203B41FA5}">
                      <a16:colId xmlns:a16="http://schemas.microsoft.com/office/drawing/2014/main" val="3170136445"/>
                    </a:ext>
                  </a:extLst>
                </a:gridCol>
                <a:gridCol w="1593089">
                  <a:extLst>
                    <a:ext uri="{9D8B030D-6E8A-4147-A177-3AD203B41FA5}">
                      <a16:colId xmlns:a16="http://schemas.microsoft.com/office/drawing/2014/main" val="3335911751"/>
                    </a:ext>
                  </a:extLst>
                </a:gridCol>
              </a:tblGrid>
              <a:tr h="408338"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2025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333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00B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Avenir Next LT Pro" panose="020B0504020202020204" pitchFamily="34" charset="0"/>
                        </a:rPr>
                        <a:t>2026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333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0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585498"/>
                  </a:ext>
                </a:extLst>
              </a:tr>
              <a:tr h="3749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STATE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LOANS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STATE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LOANS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6872287"/>
                  </a:ext>
                </a:extLst>
              </a:tr>
              <a:tr h="374933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 California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6,183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California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4,245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0335044"/>
                  </a:ext>
                </a:extLst>
              </a:tr>
              <a:tr h="374933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 Florida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4,058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Florida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2,594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2797169"/>
                  </a:ext>
                </a:extLst>
              </a:tr>
              <a:tr h="374933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 Texas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2,840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Texas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2,516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0935325"/>
                  </a:ext>
                </a:extLst>
              </a:tr>
              <a:tr h="374933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 New Jersey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1,306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New Jersey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926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5506254"/>
                  </a:ext>
                </a:extLst>
              </a:tr>
              <a:tr h="374933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 North Carolina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1,239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Ohio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923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6048145"/>
                  </a:ext>
                </a:extLst>
              </a:tr>
              <a:tr h="374933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 Illinois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1,055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North Carolina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866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4934574"/>
                  </a:ext>
                </a:extLst>
              </a:tr>
              <a:tr h="374933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 Georgia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925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Georgia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726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751439"/>
                  </a:ext>
                </a:extLst>
              </a:tr>
              <a:tr h="374933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 Massachusetts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861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Illinois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655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9619912"/>
                  </a:ext>
                </a:extLst>
              </a:tr>
              <a:tr h="374933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 Ohio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850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Washington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631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6616356"/>
                  </a:ext>
                </a:extLst>
              </a:tr>
              <a:tr h="374933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 Washington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820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Pennsylvania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577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23896138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8318E810-07EB-6CCD-CF59-F6A54E069C2E}"/>
              </a:ext>
            </a:extLst>
          </p:cNvPr>
          <p:cNvSpPr/>
          <p:nvPr/>
        </p:nvSpPr>
        <p:spPr>
          <a:xfrm flipV="1">
            <a:off x="7741216" y="3014999"/>
            <a:ext cx="239562" cy="4571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8CE7C35-99BA-B713-4357-69AD3EF14854}"/>
              </a:ext>
            </a:extLst>
          </p:cNvPr>
          <p:cNvSpPr/>
          <p:nvPr/>
        </p:nvSpPr>
        <p:spPr>
          <a:xfrm flipV="1">
            <a:off x="7741216" y="3375469"/>
            <a:ext cx="239562" cy="4571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A08656A-AB95-2ED0-E42F-8BB4CC897E4F}"/>
              </a:ext>
            </a:extLst>
          </p:cNvPr>
          <p:cNvSpPr/>
          <p:nvPr/>
        </p:nvSpPr>
        <p:spPr>
          <a:xfrm flipV="1">
            <a:off x="7741216" y="2649448"/>
            <a:ext cx="239562" cy="4571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32AD868-8E60-EB28-B2F6-DC02D0E6C1D5}"/>
              </a:ext>
            </a:extLst>
          </p:cNvPr>
          <p:cNvSpPr txBox="1"/>
          <p:nvPr/>
        </p:nvSpPr>
        <p:spPr>
          <a:xfrm>
            <a:off x="7586677" y="5502823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00823B"/>
                </a:solidFill>
                <a:effectLst/>
                <a:latin typeface="Avenir Next LT Pro" panose="020B0504020202020204" pitchFamily="34" charset="0"/>
              </a:rPr>
              <a:t>⇧ 1</a:t>
            </a:r>
            <a:endParaRPr lang="en-US" b="1" dirty="0">
              <a:solidFill>
                <a:srgbClr val="00823B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C2D2BC8-029D-00D7-04BB-3952DA63F241}"/>
              </a:ext>
            </a:extLst>
          </p:cNvPr>
          <p:cNvSpPr/>
          <p:nvPr/>
        </p:nvSpPr>
        <p:spPr>
          <a:xfrm flipV="1">
            <a:off x="7741216" y="4928863"/>
            <a:ext cx="239562" cy="4571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E2738B-CF16-2C14-DAAE-CFF8038D1D3E}"/>
              </a:ext>
            </a:extLst>
          </p:cNvPr>
          <p:cNvSpPr txBox="1"/>
          <p:nvPr/>
        </p:nvSpPr>
        <p:spPr>
          <a:xfrm>
            <a:off x="7586677" y="4370559"/>
            <a:ext cx="56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C00000"/>
                </a:solidFill>
                <a:effectLst/>
                <a:latin typeface="Avenir Next LT Pro" panose="020B0504020202020204" pitchFamily="34" charset="0"/>
              </a:rPr>
              <a:t>⇩ 2</a:t>
            </a:r>
            <a:endParaRPr lang="en-US" b="1" dirty="0">
              <a:solidFill>
                <a:srgbClr val="C00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8E8625-FD29-386A-CF8A-57A9E5C47C60}"/>
              </a:ext>
            </a:extLst>
          </p:cNvPr>
          <p:cNvSpPr txBox="1"/>
          <p:nvPr/>
        </p:nvSpPr>
        <p:spPr>
          <a:xfrm>
            <a:off x="7576517" y="5101991"/>
            <a:ext cx="56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C00000"/>
                </a:solidFill>
                <a:effectLst/>
                <a:latin typeface="Avenir Next LT Pro" panose="020B0504020202020204" pitchFamily="34" charset="0"/>
              </a:rPr>
              <a:t>⇩ 2</a:t>
            </a:r>
            <a:endParaRPr lang="en-US" b="1" dirty="0">
              <a:solidFill>
                <a:srgbClr val="C00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249425-F6A7-D43E-2E21-36D11D2F246A}"/>
              </a:ext>
            </a:extLst>
          </p:cNvPr>
          <p:cNvSpPr txBox="1"/>
          <p:nvPr/>
        </p:nvSpPr>
        <p:spPr>
          <a:xfrm>
            <a:off x="7606997" y="5855891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00823B"/>
                </a:solidFill>
                <a:effectLst/>
                <a:latin typeface="Avenir Next LT Pro" panose="020B0504020202020204" pitchFamily="34" charset="0"/>
              </a:rPr>
              <a:t>⇧ 1</a:t>
            </a:r>
            <a:endParaRPr lang="en-US" b="1" dirty="0">
              <a:solidFill>
                <a:srgbClr val="00823B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91DF02-064F-D7FA-FF29-F7B6DCD0C764}"/>
              </a:ext>
            </a:extLst>
          </p:cNvPr>
          <p:cNvSpPr/>
          <p:nvPr/>
        </p:nvSpPr>
        <p:spPr>
          <a:xfrm flipV="1">
            <a:off x="7741216" y="3792566"/>
            <a:ext cx="239562" cy="4571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7D87EB-FD5C-60A0-3C2A-5DB8613BD129}"/>
              </a:ext>
            </a:extLst>
          </p:cNvPr>
          <p:cNvSpPr txBox="1"/>
          <p:nvPr/>
        </p:nvSpPr>
        <p:spPr>
          <a:xfrm>
            <a:off x="7586677" y="3985991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00823B"/>
                </a:solidFill>
                <a:effectLst/>
                <a:latin typeface="Avenir Next LT Pro" panose="020B0504020202020204" pitchFamily="34" charset="0"/>
              </a:rPr>
              <a:t>⇧ 5</a:t>
            </a:r>
            <a:endParaRPr lang="en-US" b="1" dirty="0">
              <a:solidFill>
                <a:srgbClr val="00823B"/>
              </a:solidFill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901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0D3B3-8E71-1DFD-55D7-3420DD0A3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arallelogram 31">
            <a:extLst>
              <a:ext uri="{FF2B5EF4-FFF2-40B4-BE49-F238E27FC236}">
                <a16:creationId xmlns:a16="http://schemas.microsoft.com/office/drawing/2014/main" id="{9930D61D-5CA7-AC55-49A3-8041E63F1561}"/>
              </a:ext>
            </a:extLst>
          </p:cNvPr>
          <p:cNvSpPr/>
          <p:nvPr/>
        </p:nvSpPr>
        <p:spPr>
          <a:xfrm>
            <a:off x="2059619" y="1500305"/>
            <a:ext cx="8076234" cy="426057"/>
          </a:xfrm>
          <a:prstGeom prst="parallelogram">
            <a:avLst>
              <a:gd name="adj" fmla="val 35042"/>
            </a:avLst>
          </a:prstGeom>
          <a:solidFill>
            <a:srgbClr val="B0333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5F7AC0-4B75-F15B-E9C6-F8ECD0B8A262}"/>
              </a:ext>
            </a:extLst>
          </p:cNvPr>
          <p:cNvSpPr/>
          <p:nvPr/>
        </p:nvSpPr>
        <p:spPr>
          <a:xfrm>
            <a:off x="0" y="-24680"/>
            <a:ext cx="12192000" cy="3049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arallelogram 1">
            <a:extLst>
              <a:ext uri="{FF2B5EF4-FFF2-40B4-BE49-F238E27FC236}">
                <a16:creationId xmlns:a16="http://schemas.microsoft.com/office/drawing/2014/main" id="{DC1FA847-D6B9-F868-9854-D854985B1DC3}"/>
              </a:ext>
            </a:extLst>
          </p:cNvPr>
          <p:cNvSpPr/>
          <p:nvPr/>
        </p:nvSpPr>
        <p:spPr>
          <a:xfrm rot="4890839">
            <a:off x="5094626" y="-3051245"/>
            <a:ext cx="2002743" cy="12111430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341983-B08D-8292-D3FF-30A5EE6458DF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1310FA01-63A1-C039-0BDF-5886732D7229}"/>
              </a:ext>
            </a:extLst>
          </p:cNvPr>
          <p:cNvSpPr txBox="1">
            <a:spLocks/>
          </p:cNvSpPr>
          <p:nvPr/>
        </p:nvSpPr>
        <p:spPr>
          <a:xfrm>
            <a:off x="7502473" y="271525"/>
            <a:ext cx="263338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n w="12700">
                  <a:noFill/>
                </a:ln>
                <a:solidFill>
                  <a:schemeClr val="bg1"/>
                </a:solidFill>
                <a:latin typeface="Avenir Next LT Pro Demi" panose="020B0704020202020204" pitchFamily="34" charset="0"/>
              </a:rPr>
              <a:t>Average: 11.3%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BC89B2FE-6423-CAD4-8140-73BE50C36188}"/>
              </a:ext>
            </a:extLst>
          </p:cNvPr>
          <p:cNvSpPr txBox="1">
            <a:spLocks/>
          </p:cNvSpPr>
          <p:nvPr/>
        </p:nvSpPr>
        <p:spPr>
          <a:xfrm>
            <a:off x="239269" y="357309"/>
            <a:ext cx="11713456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MOST ACTIVE </a:t>
            </a:r>
            <a:r>
              <a:rPr lang="en-US" sz="3900" b="1" dirty="0">
                <a:ln w="12700">
                  <a:noFill/>
                </a:ln>
                <a:solidFill>
                  <a:srgbClr val="B03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BRIDGE </a:t>
            </a:r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COUNTIES BY VOLUME 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CA310823-1627-870D-4246-7EB0F43395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469274"/>
              </p:ext>
            </p:extLst>
          </p:nvPr>
        </p:nvGraphicFramePr>
        <p:xfrm>
          <a:off x="2423960" y="1417110"/>
          <a:ext cx="7344074" cy="482527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66544">
                  <a:extLst>
                    <a:ext uri="{9D8B030D-6E8A-4147-A177-3AD203B41FA5}">
                      <a16:colId xmlns:a16="http://schemas.microsoft.com/office/drawing/2014/main" val="384965754"/>
                    </a:ext>
                  </a:extLst>
                </a:gridCol>
                <a:gridCol w="1501645">
                  <a:extLst>
                    <a:ext uri="{9D8B030D-6E8A-4147-A177-3AD203B41FA5}">
                      <a16:colId xmlns:a16="http://schemas.microsoft.com/office/drawing/2014/main" val="1387149266"/>
                    </a:ext>
                  </a:extLst>
                </a:gridCol>
                <a:gridCol w="2223652">
                  <a:extLst>
                    <a:ext uri="{9D8B030D-6E8A-4147-A177-3AD203B41FA5}">
                      <a16:colId xmlns:a16="http://schemas.microsoft.com/office/drawing/2014/main" val="3152988652"/>
                    </a:ext>
                  </a:extLst>
                </a:gridCol>
                <a:gridCol w="1452233">
                  <a:extLst>
                    <a:ext uri="{9D8B030D-6E8A-4147-A177-3AD203B41FA5}">
                      <a16:colId xmlns:a16="http://schemas.microsoft.com/office/drawing/2014/main" val="3170847524"/>
                    </a:ext>
                  </a:extLst>
                </a:gridCol>
              </a:tblGrid>
              <a:tr h="482087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venir Next LT Pro" panose="020B0504020202020204" pitchFamily="34" charset="0"/>
                        </a:rPr>
                        <a:t>2025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3D154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venir Next LT Pro" panose="020B0504020202020204" pitchFamily="34" charset="0"/>
                        </a:rPr>
                        <a:t>2026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3D15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633697"/>
                  </a:ext>
                </a:extLst>
              </a:tr>
              <a:tr h="3948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County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# of Loans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County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# of Loans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01189718"/>
                  </a:ext>
                </a:extLst>
              </a:tr>
              <a:tr h="3948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Los Angeles, CA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1,757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Los Angeles, CA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1,179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60926479"/>
                  </a:ext>
                </a:extLst>
              </a:tr>
              <a:tr h="3948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San Diego, CA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1,420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San Diego, CA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908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79748333"/>
                  </a:ext>
                </a:extLst>
              </a:tr>
              <a:tr h="3948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Cook, IL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>
                          <a:effectLst/>
                          <a:latin typeface="Avenir Next LT Pro" panose="020B0504020202020204" pitchFamily="34" charset="0"/>
                        </a:rPr>
                        <a:t>743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Cook, IL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477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510101"/>
                  </a:ext>
                </a:extLst>
              </a:tr>
              <a:tr h="394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Miami-Dade, FL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>
                          <a:effectLst/>
                          <a:latin typeface="Avenir Next LT Pro" panose="020B0504020202020204" pitchFamily="34" charset="0"/>
                        </a:rPr>
                        <a:t>565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Miami-Dade, FL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464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2565349"/>
                  </a:ext>
                </a:extLst>
              </a:tr>
              <a:tr h="3948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Dallas, TX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>
                          <a:effectLst/>
                          <a:latin typeface="Avenir Next LT Pro" panose="020B0504020202020204" pitchFamily="34" charset="0"/>
                        </a:rPr>
                        <a:t>564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Harris, TX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453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73372943"/>
                  </a:ext>
                </a:extLst>
              </a:tr>
              <a:tr h="3948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Orange, CA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449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Dallas, TX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437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50138092"/>
                  </a:ext>
                </a:extLst>
              </a:tr>
              <a:tr h="3948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Lee, FL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>
                          <a:effectLst/>
                          <a:latin typeface="Avenir Next LT Pro" panose="020B0504020202020204" pitchFamily="34" charset="0"/>
                        </a:rPr>
                        <a:t>407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Orange, CA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321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6677566"/>
                  </a:ext>
                </a:extLst>
              </a:tr>
              <a:tr h="3948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dirty="0">
                          <a:latin typeface="Avenir Next LT Pro" panose="020B0504020202020204" pitchFamily="34" charset="0"/>
                        </a:rPr>
                        <a:t>Pinellas, FL </a:t>
                      </a:r>
                      <a:endParaRPr lang="en-US" sz="1700" b="0" i="0" u="none" strike="noStrike" dirty="0"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>
                          <a:effectLst/>
                          <a:latin typeface="Avenir Next LT Pro" panose="020B0504020202020204" pitchFamily="34" charset="0"/>
                        </a:rPr>
                        <a:t>382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Bexar, TX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308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2306413"/>
                  </a:ext>
                </a:extLst>
              </a:tr>
              <a:tr h="394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Santa Clara, CA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>
                          <a:effectLst/>
                          <a:latin typeface="Avenir Next LT Pro" panose="020B0504020202020204" pitchFamily="34" charset="0"/>
                        </a:rPr>
                        <a:t>382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Santa Clara, PA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269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55573862"/>
                  </a:ext>
                </a:extLst>
              </a:tr>
              <a:tr h="3948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Harris, TX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7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356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Pinellas, FL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261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17700430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8B6DF714-D6AE-91B8-6B79-0784D1A0D2CE}"/>
              </a:ext>
            </a:extLst>
          </p:cNvPr>
          <p:cNvSpPr/>
          <p:nvPr/>
        </p:nvSpPr>
        <p:spPr>
          <a:xfrm flipV="1">
            <a:off x="7983263" y="2463987"/>
            <a:ext cx="239562" cy="4571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D0F066F-F0AF-D8C2-72B9-F4361C492036}"/>
              </a:ext>
            </a:extLst>
          </p:cNvPr>
          <p:cNvSpPr/>
          <p:nvPr/>
        </p:nvSpPr>
        <p:spPr>
          <a:xfrm flipV="1">
            <a:off x="7983263" y="2872111"/>
            <a:ext cx="239562" cy="4571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266E46-5E55-F409-B77A-ABD7592929B6}"/>
              </a:ext>
            </a:extLst>
          </p:cNvPr>
          <p:cNvSpPr/>
          <p:nvPr/>
        </p:nvSpPr>
        <p:spPr>
          <a:xfrm flipV="1">
            <a:off x="7983263" y="3234516"/>
            <a:ext cx="239562" cy="4571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D238A8A-3049-BC7E-9757-426718069916}"/>
              </a:ext>
            </a:extLst>
          </p:cNvPr>
          <p:cNvSpPr/>
          <p:nvPr/>
        </p:nvSpPr>
        <p:spPr>
          <a:xfrm flipV="1">
            <a:off x="7983263" y="3633647"/>
            <a:ext cx="239562" cy="4571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431A18-D39F-47E0-BE74-140E1524BF5E}"/>
              </a:ext>
            </a:extLst>
          </p:cNvPr>
          <p:cNvSpPr txBox="1"/>
          <p:nvPr/>
        </p:nvSpPr>
        <p:spPr>
          <a:xfrm>
            <a:off x="7805111" y="3858691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00823B"/>
                </a:solidFill>
                <a:effectLst/>
                <a:latin typeface="Avenir Next LT Pro" panose="020B0504020202020204" pitchFamily="34" charset="0"/>
              </a:rPr>
              <a:t>⇧ 5</a:t>
            </a:r>
            <a:endParaRPr lang="en-US" b="1" dirty="0">
              <a:solidFill>
                <a:srgbClr val="00823B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C841E99-1564-FB13-99C9-8A219F7A97C1}"/>
              </a:ext>
            </a:extLst>
          </p:cNvPr>
          <p:cNvSpPr txBox="1"/>
          <p:nvPr/>
        </p:nvSpPr>
        <p:spPr>
          <a:xfrm>
            <a:off x="7798641" y="5888502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00823B"/>
                </a:solidFill>
                <a:effectLst/>
                <a:latin typeface="Avenir Next LT Pro" panose="020B0504020202020204" pitchFamily="34" charset="0"/>
              </a:rPr>
              <a:t>⇧ </a:t>
            </a:r>
            <a:r>
              <a:rPr lang="en-US" b="1" dirty="0">
                <a:solidFill>
                  <a:srgbClr val="00823B"/>
                </a:solidFill>
                <a:latin typeface="Avenir Next LT Pro" panose="020B0504020202020204" pitchFamily="34" charset="0"/>
              </a:rPr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E879BC-C524-4986-D810-9098919590E4}"/>
              </a:ext>
            </a:extLst>
          </p:cNvPr>
          <p:cNvSpPr txBox="1"/>
          <p:nvPr/>
        </p:nvSpPr>
        <p:spPr>
          <a:xfrm>
            <a:off x="7790718" y="4278642"/>
            <a:ext cx="56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C00000"/>
                </a:solidFill>
                <a:effectLst/>
                <a:latin typeface="Avenir Next LT Pro" panose="020B0504020202020204" pitchFamily="34" charset="0"/>
              </a:rPr>
              <a:t>⇩ 1</a:t>
            </a:r>
            <a:endParaRPr lang="en-US" b="1" dirty="0">
              <a:solidFill>
                <a:srgbClr val="C00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FD9898-0C5F-055F-8D7D-177EB42A801B}"/>
              </a:ext>
            </a:extLst>
          </p:cNvPr>
          <p:cNvSpPr txBox="1"/>
          <p:nvPr/>
        </p:nvSpPr>
        <p:spPr>
          <a:xfrm>
            <a:off x="7781519" y="4662165"/>
            <a:ext cx="56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C00000"/>
                </a:solidFill>
                <a:effectLst/>
                <a:latin typeface="Avenir Next LT Pro" panose="020B0504020202020204" pitchFamily="34" charset="0"/>
              </a:rPr>
              <a:t>⇩ 1</a:t>
            </a:r>
            <a:endParaRPr lang="en-US" b="1" dirty="0">
              <a:solidFill>
                <a:srgbClr val="C00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4E9C1A8-612E-CCA8-938B-1A2B44E86A32}"/>
              </a:ext>
            </a:extLst>
          </p:cNvPr>
          <p:cNvSpPr txBox="1"/>
          <p:nvPr/>
        </p:nvSpPr>
        <p:spPr>
          <a:xfrm>
            <a:off x="7805111" y="5050558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00823B"/>
                </a:solidFill>
                <a:effectLst/>
                <a:latin typeface="Avenir Next LT Pro" panose="020B0504020202020204" pitchFamily="34" charset="0"/>
              </a:rPr>
              <a:t>⇧ 7</a:t>
            </a:r>
            <a:endParaRPr lang="en-US" b="1" dirty="0">
              <a:solidFill>
                <a:srgbClr val="00823B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1C0F4C7-6CB3-06D9-27CC-2FEE8B4888AD}"/>
              </a:ext>
            </a:extLst>
          </p:cNvPr>
          <p:cNvSpPr/>
          <p:nvPr/>
        </p:nvSpPr>
        <p:spPr>
          <a:xfrm flipV="1">
            <a:off x="7966963" y="5642983"/>
            <a:ext cx="239562" cy="4571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21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0D3B3-8E71-1DFD-55D7-3420DD0A3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arallelogram 31">
            <a:extLst>
              <a:ext uri="{FF2B5EF4-FFF2-40B4-BE49-F238E27FC236}">
                <a16:creationId xmlns:a16="http://schemas.microsoft.com/office/drawing/2014/main" id="{9930D61D-5CA7-AC55-49A3-8041E63F1561}"/>
              </a:ext>
            </a:extLst>
          </p:cNvPr>
          <p:cNvSpPr/>
          <p:nvPr/>
        </p:nvSpPr>
        <p:spPr>
          <a:xfrm>
            <a:off x="2059619" y="1500305"/>
            <a:ext cx="8076234" cy="426057"/>
          </a:xfrm>
          <a:prstGeom prst="parallelogram">
            <a:avLst>
              <a:gd name="adj" fmla="val 35042"/>
            </a:avLst>
          </a:prstGeom>
          <a:solidFill>
            <a:srgbClr val="B0333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5F7AC0-4B75-F15B-E9C6-F8ECD0B8A262}"/>
              </a:ext>
            </a:extLst>
          </p:cNvPr>
          <p:cNvSpPr/>
          <p:nvPr/>
        </p:nvSpPr>
        <p:spPr>
          <a:xfrm>
            <a:off x="-1" y="-56147"/>
            <a:ext cx="12192000" cy="3049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arallelogram 1">
            <a:extLst>
              <a:ext uri="{FF2B5EF4-FFF2-40B4-BE49-F238E27FC236}">
                <a16:creationId xmlns:a16="http://schemas.microsoft.com/office/drawing/2014/main" id="{DC1FA847-D6B9-F868-9854-D854985B1DC3}"/>
              </a:ext>
            </a:extLst>
          </p:cNvPr>
          <p:cNvSpPr/>
          <p:nvPr/>
        </p:nvSpPr>
        <p:spPr>
          <a:xfrm rot="4890839">
            <a:off x="5094626" y="-3051245"/>
            <a:ext cx="2002743" cy="12111430"/>
          </a:xfrm>
          <a:custGeom>
            <a:avLst/>
            <a:gdLst>
              <a:gd name="connsiteX0" fmla="*/ 0 w 2090380"/>
              <a:gd name="connsiteY0" fmla="*/ 12694723 h 12694723"/>
              <a:gd name="connsiteX1" fmla="*/ 1901305 w 2090380"/>
              <a:gd name="connsiteY1" fmla="*/ 0 h 12694723"/>
              <a:gd name="connsiteX2" fmla="*/ 2090380 w 2090380"/>
              <a:gd name="connsiteY2" fmla="*/ 0 h 12694723"/>
              <a:gd name="connsiteX3" fmla="*/ 189075 w 2090380"/>
              <a:gd name="connsiteY3" fmla="*/ 12694723 h 12694723"/>
              <a:gd name="connsiteX4" fmla="*/ 0 w 2090380"/>
              <a:gd name="connsiteY4" fmla="*/ 12694723 h 12694723"/>
              <a:gd name="connsiteX0" fmla="*/ 0 w 2047722"/>
              <a:gd name="connsiteY0" fmla="*/ 12694723 h 12694723"/>
              <a:gd name="connsiteX1" fmla="*/ 1901305 w 2047722"/>
              <a:gd name="connsiteY1" fmla="*/ 0 h 12694723"/>
              <a:gd name="connsiteX2" fmla="*/ 2047722 w 2047722"/>
              <a:gd name="connsiteY2" fmla="*/ 348502 h 12694723"/>
              <a:gd name="connsiteX3" fmla="*/ 189075 w 2047722"/>
              <a:gd name="connsiteY3" fmla="*/ 12694723 h 12694723"/>
              <a:gd name="connsiteX4" fmla="*/ 0 w 2047722"/>
              <a:gd name="connsiteY4" fmla="*/ 12694723 h 12694723"/>
              <a:gd name="connsiteX0" fmla="*/ 0 w 2047722"/>
              <a:gd name="connsiteY0" fmla="*/ 12402395 h 12402395"/>
              <a:gd name="connsiteX1" fmla="*/ 1857689 w 2047722"/>
              <a:gd name="connsiteY1" fmla="*/ 0 h 12402395"/>
              <a:gd name="connsiteX2" fmla="*/ 2047722 w 2047722"/>
              <a:gd name="connsiteY2" fmla="*/ 56174 h 12402395"/>
              <a:gd name="connsiteX3" fmla="*/ 189075 w 2047722"/>
              <a:gd name="connsiteY3" fmla="*/ 12402395 h 12402395"/>
              <a:gd name="connsiteX4" fmla="*/ 0 w 2047722"/>
              <a:gd name="connsiteY4" fmla="*/ 12402395 h 12402395"/>
              <a:gd name="connsiteX0" fmla="*/ 0 w 2049085"/>
              <a:gd name="connsiteY0" fmla="*/ 12402395 h 12402395"/>
              <a:gd name="connsiteX1" fmla="*/ 1857689 w 2049085"/>
              <a:gd name="connsiteY1" fmla="*/ 0 h 12402395"/>
              <a:gd name="connsiteX2" fmla="*/ 2049085 w 2049085"/>
              <a:gd name="connsiteY2" fmla="*/ 47039 h 12402395"/>
              <a:gd name="connsiteX3" fmla="*/ 189075 w 2049085"/>
              <a:gd name="connsiteY3" fmla="*/ 12402395 h 12402395"/>
              <a:gd name="connsiteX4" fmla="*/ 0 w 2049085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189075 w 2051811"/>
              <a:gd name="connsiteY3" fmla="*/ 12402395 h 12402395"/>
              <a:gd name="connsiteX4" fmla="*/ 0 w 2051811"/>
              <a:gd name="connsiteY4" fmla="*/ 12402395 h 12402395"/>
              <a:gd name="connsiteX0" fmla="*/ 0 w 2051811"/>
              <a:gd name="connsiteY0" fmla="*/ 12402395 h 12402395"/>
              <a:gd name="connsiteX1" fmla="*/ 1857689 w 2051811"/>
              <a:gd name="connsiteY1" fmla="*/ 0 h 12402395"/>
              <a:gd name="connsiteX2" fmla="*/ 2051811 w 2051811"/>
              <a:gd name="connsiteY2" fmla="*/ 28768 h 12402395"/>
              <a:gd name="connsiteX3" fmla="*/ 241825 w 2051811"/>
              <a:gd name="connsiteY3" fmla="*/ 12111430 h 12402395"/>
              <a:gd name="connsiteX4" fmla="*/ 0 w 2051811"/>
              <a:gd name="connsiteY4" fmla="*/ 12402395 h 12402395"/>
              <a:gd name="connsiteX0" fmla="*/ 0 w 2001380"/>
              <a:gd name="connsiteY0" fmla="*/ 12064391 h 12111430"/>
              <a:gd name="connsiteX1" fmla="*/ 1807258 w 2001380"/>
              <a:gd name="connsiteY1" fmla="*/ 0 h 12111430"/>
              <a:gd name="connsiteX2" fmla="*/ 2001380 w 2001380"/>
              <a:gd name="connsiteY2" fmla="*/ 28768 h 12111430"/>
              <a:gd name="connsiteX3" fmla="*/ 191394 w 2001380"/>
              <a:gd name="connsiteY3" fmla="*/ 12111430 h 12111430"/>
              <a:gd name="connsiteX4" fmla="*/ 0 w 2001380"/>
              <a:gd name="connsiteY4" fmla="*/ 12064391 h 12111430"/>
              <a:gd name="connsiteX0" fmla="*/ 0 w 2002743"/>
              <a:gd name="connsiteY0" fmla="*/ 12073526 h 12111430"/>
              <a:gd name="connsiteX1" fmla="*/ 1808621 w 2002743"/>
              <a:gd name="connsiteY1" fmla="*/ 0 h 12111430"/>
              <a:gd name="connsiteX2" fmla="*/ 2002743 w 2002743"/>
              <a:gd name="connsiteY2" fmla="*/ 28768 h 12111430"/>
              <a:gd name="connsiteX3" fmla="*/ 192757 w 2002743"/>
              <a:gd name="connsiteY3" fmla="*/ 12111430 h 12111430"/>
              <a:gd name="connsiteX4" fmla="*/ 0 w 2002743"/>
              <a:gd name="connsiteY4" fmla="*/ 12073526 h 1211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743" h="12111430">
                <a:moveTo>
                  <a:pt x="0" y="12073526"/>
                </a:moveTo>
                <a:lnTo>
                  <a:pt x="1808621" y="0"/>
                </a:lnTo>
                <a:lnTo>
                  <a:pt x="2002743" y="28768"/>
                </a:lnTo>
                <a:lnTo>
                  <a:pt x="192757" y="12111430"/>
                </a:lnTo>
                <a:lnTo>
                  <a:pt x="0" y="12073526"/>
                </a:lnTo>
                <a:close/>
              </a:path>
            </a:pathLst>
          </a:cu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341983-B08D-8292-D3FF-30A5EE6458DF}"/>
              </a:ext>
            </a:extLst>
          </p:cNvPr>
          <p:cNvSpPr/>
          <p:nvPr/>
        </p:nvSpPr>
        <p:spPr>
          <a:xfrm>
            <a:off x="-3" y="6825726"/>
            <a:ext cx="12192000" cy="66792"/>
          </a:xfrm>
          <a:prstGeom prst="rect">
            <a:avLst/>
          </a:prstGeom>
          <a:solidFill>
            <a:srgbClr val="B03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1310FA01-63A1-C039-0BDF-5886732D7229}"/>
              </a:ext>
            </a:extLst>
          </p:cNvPr>
          <p:cNvSpPr txBox="1">
            <a:spLocks/>
          </p:cNvSpPr>
          <p:nvPr/>
        </p:nvSpPr>
        <p:spPr>
          <a:xfrm>
            <a:off x="7502473" y="271525"/>
            <a:ext cx="2633380" cy="62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n w="12700">
                  <a:noFill/>
                </a:ln>
                <a:solidFill>
                  <a:schemeClr val="bg1"/>
                </a:solidFill>
                <a:latin typeface="Avenir Next LT Pro Demi" panose="020B0704020202020204" pitchFamily="34" charset="0"/>
              </a:rPr>
              <a:t>Average: 11.3%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BC89B2FE-6423-CAD4-8140-73BE50C36188}"/>
              </a:ext>
            </a:extLst>
          </p:cNvPr>
          <p:cNvSpPr txBox="1">
            <a:spLocks/>
          </p:cNvSpPr>
          <p:nvPr/>
        </p:nvSpPr>
        <p:spPr>
          <a:xfrm>
            <a:off x="239269" y="128663"/>
            <a:ext cx="11713456" cy="114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ACTIVE </a:t>
            </a:r>
            <a:r>
              <a:rPr lang="en-US" sz="3900" b="1" dirty="0">
                <a:ln w="12700">
                  <a:noFill/>
                </a:ln>
                <a:solidFill>
                  <a:srgbClr val="B03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BRIDGE</a:t>
            </a:r>
            <a:r>
              <a:rPr lang="en-US" sz="3900" dirty="0">
                <a:ln w="12700">
                  <a:noFill/>
                </a:ln>
                <a:latin typeface="Avenir Next LT Pro" panose="020B0504020202020204" pitchFamily="34" charset="0"/>
              </a:rPr>
              <a:t> COUNTY RATE VOLATILITY</a:t>
            </a:r>
          </a:p>
        </p:txBody>
      </p:sp>
      <p:graphicFrame>
        <p:nvGraphicFramePr>
          <p:cNvPr id="17" name="Table 6">
            <a:extLst>
              <a:ext uri="{FF2B5EF4-FFF2-40B4-BE49-F238E27FC236}">
                <a16:creationId xmlns:a16="http://schemas.microsoft.com/office/drawing/2014/main" id="{B5C0651D-DAD7-35AF-E48D-B732C3254E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683707"/>
              </p:ext>
            </p:extLst>
          </p:nvPr>
        </p:nvGraphicFramePr>
        <p:xfrm>
          <a:off x="591667" y="1297578"/>
          <a:ext cx="11008659" cy="543175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56310">
                  <a:extLst>
                    <a:ext uri="{9D8B030D-6E8A-4147-A177-3AD203B41FA5}">
                      <a16:colId xmlns:a16="http://schemas.microsoft.com/office/drawing/2014/main" val="384965754"/>
                    </a:ext>
                  </a:extLst>
                </a:gridCol>
                <a:gridCol w="952581">
                  <a:extLst>
                    <a:ext uri="{9D8B030D-6E8A-4147-A177-3AD203B41FA5}">
                      <a16:colId xmlns:a16="http://schemas.microsoft.com/office/drawing/2014/main" val="3152988652"/>
                    </a:ext>
                  </a:extLst>
                </a:gridCol>
                <a:gridCol w="1186770">
                  <a:extLst>
                    <a:ext uri="{9D8B030D-6E8A-4147-A177-3AD203B41FA5}">
                      <a16:colId xmlns:a16="http://schemas.microsoft.com/office/drawing/2014/main" val="2679299918"/>
                    </a:ext>
                  </a:extLst>
                </a:gridCol>
                <a:gridCol w="938172">
                  <a:extLst>
                    <a:ext uri="{9D8B030D-6E8A-4147-A177-3AD203B41FA5}">
                      <a16:colId xmlns:a16="http://schemas.microsoft.com/office/drawing/2014/main" val="3987828759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3188096304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3977479443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1435276580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2027503873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4081470672"/>
                    </a:ext>
                  </a:extLst>
                </a:gridCol>
                <a:gridCol w="1062471">
                  <a:extLst>
                    <a:ext uri="{9D8B030D-6E8A-4147-A177-3AD203B41FA5}">
                      <a16:colId xmlns:a16="http://schemas.microsoft.com/office/drawing/2014/main" val="2614565643"/>
                    </a:ext>
                  </a:extLst>
                </a:gridCol>
              </a:tblGrid>
              <a:tr h="441149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COUNTY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May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June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July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5330252"/>
                  </a:ext>
                </a:extLst>
              </a:tr>
              <a:tr h="441149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Int. Rate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Loan Amount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# of Loans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Int. Rate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Loan Amount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# of Loans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Int. Rate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Loan Amount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# of Loans</a:t>
                      </a:r>
                    </a:p>
                  </a:txBody>
                  <a:tcPr anchor="ctr">
                    <a:solidFill>
                      <a:srgbClr val="B033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633697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Los Angeles, CA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10.06%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$1,121,094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10.19%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$1,149,698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10.29%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$1,145,122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168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60926479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San Diego, CA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10.01%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$956,758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9.67%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$1,060,200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9.62%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$1,102,962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79748333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Cook, IL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10.65%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$718,504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10.48%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$544,858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10.28%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$363,256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71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510101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Miami-Dade, FL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9.61%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$1,122,768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9.18%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$1,221,907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9.07%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$1,417,837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67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2565349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Harris, TX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9.71%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$488,276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9.81%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$409,950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9.97%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$475,117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372943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Dallas, TX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9.79%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$953,297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10.34%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$749,822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9.68%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$881,178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138092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Orange, CA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9.96%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$1,366,195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9.99%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$1,287,135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9.83%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$1,302,273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677566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Bexar, TX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9.97%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$378,607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10.14%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$187,120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9.86%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$301,443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2306413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Santa Clara, CA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8.92%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$1,520,539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9.47%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$1,655,365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9.27%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$1,620,773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573862"/>
                  </a:ext>
                </a:extLst>
              </a:tr>
              <a:tr h="4411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effectLst/>
                          <a:latin typeface="Avenir Next LT Pro" panose="020B0504020202020204" pitchFamily="34" charset="0"/>
                        </a:rPr>
                        <a:t>Pinellas, FL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9.61%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$437,850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9.82%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$649,990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9.34%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effectLst/>
                          <a:latin typeface="Avenir Next LT Pro" panose="020B0504020202020204" pitchFamily="34" charset="0"/>
                        </a:rPr>
                        <a:t>$486,456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effectLst/>
                          <a:latin typeface="Avenir Next LT Pro" panose="020B05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7004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762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83AC05DA64DA4582A16C0DEBBD7DCF" ma:contentTypeVersion="18" ma:contentTypeDescription="Create a new document." ma:contentTypeScope="" ma:versionID="47e877f7ea1fd5b162af8b61bdcca9e6">
  <xsd:schema xmlns:xsd="http://www.w3.org/2001/XMLSchema" xmlns:xs="http://www.w3.org/2001/XMLSchema" xmlns:p="http://schemas.microsoft.com/office/2006/metadata/properties" xmlns:ns2="11b05b45-919c-4364-b8a3-4b1ae130e561" xmlns:ns3="f2f640f4-42ee-4b1c-a5de-5c14d64a4b89" targetNamespace="http://schemas.microsoft.com/office/2006/metadata/properties" ma:root="true" ma:fieldsID="34fa9b5acd3114ed1ef2af62fdc48726" ns2:_="" ns3:_="">
    <xsd:import namespace="11b05b45-919c-4364-b8a3-4b1ae130e561"/>
    <xsd:import namespace="f2f640f4-42ee-4b1c-a5de-5c14d64a4b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b05b45-919c-4364-b8a3-4b1ae130e5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a3322ef-0b77-4e75-87b5-a10255bb05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f640f4-42ee-4b1c-a5de-5c14d64a4b89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5fa5665-e18e-41c6-b36c-8d8095059588}" ma:internalName="TaxCatchAll" ma:showField="CatchAllData" ma:web="f2f640f4-42ee-4b1c-a5de-5c14d64a4b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2f640f4-42ee-4b1c-a5de-5c14d64a4b89" xsi:nil="true"/>
    <lcf76f155ced4ddcb4097134ff3c332f xmlns="11b05b45-919c-4364-b8a3-4b1ae130e56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1EF2192-D3AE-41E3-A6A0-93664BCD4714}"/>
</file>

<file path=customXml/itemProps2.xml><?xml version="1.0" encoding="utf-8"?>
<ds:datastoreItem xmlns:ds="http://schemas.openxmlformats.org/officeDocument/2006/customXml" ds:itemID="{92D16315-5861-4B7E-AF38-8F502DB8F7DB}"/>
</file>

<file path=customXml/itemProps3.xml><?xml version="1.0" encoding="utf-8"?>
<ds:datastoreItem xmlns:ds="http://schemas.openxmlformats.org/officeDocument/2006/customXml" ds:itemID="{F012F9BA-AA93-4400-8FBD-2065BFE7E196}"/>
</file>

<file path=docProps/app.xml><?xml version="1.0" encoding="utf-8"?>
<Properties xmlns="http://schemas.openxmlformats.org/officeDocument/2006/extended-properties" xmlns:vt="http://schemas.openxmlformats.org/officeDocument/2006/docPropsVTypes">
  <TotalTime>3855</TotalTime>
  <Words>2565</Words>
  <Application>Microsoft Office PowerPoint</Application>
  <PresentationFormat>Widescreen</PresentationFormat>
  <Paragraphs>1227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Avenir Next LT Pro</vt:lpstr>
      <vt:lpstr>Avenir Next LT Pro Demi</vt:lpstr>
      <vt:lpstr>Azo Sans</vt:lpstr>
      <vt:lpstr>Calibri</vt:lpstr>
      <vt:lpstr>Calibri Light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STATE  OF THE  INDUSTRY</dc:title>
  <dc:creator>Dani L'Heureux</dc:creator>
  <cp:lastModifiedBy>Nick Baker</cp:lastModifiedBy>
  <cp:revision>145</cp:revision>
  <dcterms:created xsi:type="dcterms:W3CDTF">2023-10-06T23:16:50Z</dcterms:created>
  <dcterms:modified xsi:type="dcterms:W3CDTF">2026-08-19T20:12:04Z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0x0101009383AC05DA64DA4582A16C0DEBBD7DCF</vt:lpwstr>
  </property>
</Properties>
</file>